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70" r:id="rId2"/>
    <p:sldId id="277" r:id="rId3"/>
  </p:sldIdLst>
  <p:sldSz cx="6858000" cy="9906000" type="A4"/>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F3F"/>
    <a:srgbClr val="0099FF"/>
    <a:srgbClr val="0066FF"/>
    <a:srgbClr val="FF3300"/>
    <a:srgbClr val="FF6699"/>
    <a:srgbClr val="F2F2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270" autoAdjust="0"/>
  </p:normalViewPr>
  <p:slideViewPr>
    <p:cSldViewPr>
      <p:cViewPr>
        <p:scale>
          <a:sx n="50" d="100"/>
          <a:sy n="50" d="100"/>
        </p:scale>
        <p:origin x="1812" y="36"/>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藤和マッサージ 海老名院" userId="269816cf6611bc54" providerId="LiveId" clId="{F8BB12DF-09A8-4144-8C5F-B02E93AD0397}"/>
    <pc:docChg chg="undo redo custSel modSld">
      <pc:chgData name="藤和マッサージ 海老名院" userId="269816cf6611bc54" providerId="LiveId" clId="{F8BB12DF-09A8-4144-8C5F-B02E93AD0397}" dt="2019-10-14T01:07:02.875" v="1030" actId="478"/>
      <pc:docMkLst>
        <pc:docMk/>
      </pc:docMkLst>
      <pc:sldChg chg="addSp delSp modSp">
        <pc:chgData name="藤和マッサージ 海老名院" userId="269816cf6611bc54" providerId="LiveId" clId="{F8BB12DF-09A8-4144-8C5F-B02E93AD0397}" dt="2019-10-14T01:07:02.875" v="1030" actId="478"/>
        <pc:sldMkLst>
          <pc:docMk/>
          <pc:sldMk cId="44320104" sldId="270"/>
        </pc:sldMkLst>
        <pc:spChg chg="mod">
          <ac:chgData name="藤和マッサージ 海老名院" userId="269816cf6611bc54" providerId="LiveId" clId="{F8BB12DF-09A8-4144-8C5F-B02E93AD0397}" dt="2019-10-14T00:47:47.773" v="396" actId="14100"/>
          <ac:spMkLst>
            <pc:docMk/>
            <pc:sldMk cId="44320104" sldId="270"/>
            <ac:spMk id="6" creationId="{00000000-0000-0000-0000-000000000000}"/>
          </ac:spMkLst>
        </pc:spChg>
        <pc:spChg chg="add mod">
          <ac:chgData name="藤和マッサージ 海老名院" userId="269816cf6611bc54" providerId="LiveId" clId="{F8BB12DF-09A8-4144-8C5F-B02E93AD0397}" dt="2019-10-14T01:06:40.279" v="1029" actId="6549"/>
          <ac:spMkLst>
            <pc:docMk/>
            <pc:sldMk cId="44320104" sldId="270"/>
            <ac:spMk id="30" creationId="{C00FAD2C-DA42-4C4C-831F-3A5970EE2D16}"/>
          </ac:spMkLst>
        </pc:spChg>
        <pc:spChg chg="mod">
          <ac:chgData name="藤和マッサージ 海老名院" userId="269816cf6611bc54" providerId="LiveId" clId="{F8BB12DF-09A8-4144-8C5F-B02E93AD0397}" dt="2019-10-14T00:54:43.884" v="558" actId="1076"/>
          <ac:spMkLst>
            <pc:docMk/>
            <pc:sldMk cId="44320104" sldId="270"/>
            <ac:spMk id="32" creationId="{00000000-0000-0000-0000-000000000000}"/>
          </ac:spMkLst>
        </pc:spChg>
        <pc:spChg chg="mod">
          <ac:chgData name="藤和マッサージ 海老名院" userId="269816cf6611bc54" providerId="LiveId" clId="{F8BB12DF-09A8-4144-8C5F-B02E93AD0397}" dt="2019-10-14T00:31:01.049" v="1" actId="2711"/>
          <ac:spMkLst>
            <pc:docMk/>
            <pc:sldMk cId="44320104" sldId="270"/>
            <ac:spMk id="58" creationId="{00000000-0000-0000-0000-000000000000}"/>
          </ac:spMkLst>
        </pc:spChg>
        <pc:spChg chg="mod">
          <ac:chgData name="藤和マッサージ 海老名院" userId="269816cf6611bc54" providerId="LiveId" clId="{F8BB12DF-09A8-4144-8C5F-B02E93AD0397}" dt="2019-10-14T00:54:43.884" v="558" actId="1076"/>
          <ac:spMkLst>
            <pc:docMk/>
            <pc:sldMk cId="44320104" sldId="270"/>
            <ac:spMk id="59" creationId="{00000000-0000-0000-0000-000000000000}"/>
          </ac:spMkLst>
        </pc:spChg>
        <pc:spChg chg="del mod">
          <ac:chgData name="藤和マッサージ 海老名院" userId="269816cf6611bc54" providerId="LiveId" clId="{F8BB12DF-09A8-4144-8C5F-B02E93AD0397}" dt="2019-10-14T01:07:02.875" v="1030" actId="478"/>
          <ac:spMkLst>
            <pc:docMk/>
            <pc:sldMk cId="44320104" sldId="270"/>
            <ac:spMk id="70" creationId="{00000000-0000-0000-0000-000000000000}"/>
          </ac:spMkLst>
        </pc:spChg>
        <pc:spChg chg="del mod">
          <ac:chgData name="藤和マッサージ 海老名院" userId="269816cf6611bc54" providerId="LiveId" clId="{F8BB12DF-09A8-4144-8C5F-B02E93AD0397}" dt="2019-10-14T01:07:02.875" v="1030" actId="478"/>
          <ac:spMkLst>
            <pc:docMk/>
            <pc:sldMk cId="44320104" sldId="270"/>
            <ac:spMk id="72" creationId="{00000000-0000-0000-0000-000000000000}"/>
          </ac:spMkLst>
        </pc:spChg>
        <pc:spChg chg="del mod">
          <ac:chgData name="藤和マッサージ 海老名院" userId="269816cf6611bc54" providerId="LiveId" clId="{F8BB12DF-09A8-4144-8C5F-B02E93AD0397}" dt="2019-10-14T01:07:02.875" v="1030" actId="478"/>
          <ac:spMkLst>
            <pc:docMk/>
            <pc:sldMk cId="44320104" sldId="270"/>
            <ac:spMk id="74" creationId="{00000000-0000-0000-0000-000000000000}"/>
          </ac:spMkLst>
        </pc:spChg>
        <pc:spChg chg="mod">
          <ac:chgData name="藤和マッサージ 海老名院" userId="269816cf6611bc54" providerId="LiveId" clId="{F8BB12DF-09A8-4144-8C5F-B02E93AD0397}" dt="2019-10-14T00:54:43.884" v="558" actId="1076"/>
          <ac:spMkLst>
            <pc:docMk/>
            <pc:sldMk cId="44320104" sldId="270"/>
            <ac:spMk id="76" creationId="{00000000-0000-0000-0000-000000000000}"/>
          </ac:spMkLst>
        </pc:spChg>
        <pc:spChg chg="del mod">
          <ac:chgData name="藤和マッサージ 海老名院" userId="269816cf6611bc54" providerId="LiveId" clId="{F8BB12DF-09A8-4144-8C5F-B02E93AD0397}" dt="2019-10-14T01:07:02.875" v="1030" actId="478"/>
          <ac:spMkLst>
            <pc:docMk/>
            <pc:sldMk cId="44320104" sldId="270"/>
            <ac:spMk id="77" creationId="{00000000-0000-0000-0000-000000000000}"/>
          </ac:spMkLst>
        </pc:spChg>
        <pc:spChg chg="mod">
          <ac:chgData name="藤和マッサージ 海老名院" userId="269816cf6611bc54" providerId="LiveId" clId="{F8BB12DF-09A8-4144-8C5F-B02E93AD0397}" dt="2019-10-14T00:44:20.069" v="280" actId="6549"/>
          <ac:spMkLst>
            <pc:docMk/>
            <pc:sldMk cId="44320104" sldId="270"/>
            <ac:spMk id="79" creationId="{00000000-0000-0000-0000-000000000000}"/>
          </ac:spMkLst>
        </pc:spChg>
        <pc:spChg chg="mod">
          <ac:chgData name="藤和マッサージ 海老名院" userId="269816cf6611bc54" providerId="LiveId" clId="{F8BB12DF-09A8-4144-8C5F-B02E93AD0397}" dt="2019-10-14T00:48:15.280" v="400" actId="1036"/>
          <ac:spMkLst>
            <pc:docMk/>
            <pc:sldMk cId="44320104" sldId="270"/>
            <ac:spMk id="81" creationId="{00000000-0000-0000-0000-000000000000}"/>
          </ac:spMkLst>
        </pc:spChg>
        <pc:graphicFrameChg chg="mod modGraphic">
          <ac:chgData name="藤和マッサージ 海老名院" userId="269816cf6611bc54" providerId="LiveId" clId="{F8BB12DF-09A8-4144-8C5F-B02E93AD0397}" dt="2019-10-14T00:45:02.284" v="312"/>
          <ac:graphicFrameMkLst>
            <pc:docMk/>
            <pc:sldMk cId="44320104" sldId="270"/>
            <ac:graphicFrameMk id="14" creationId="{00000000-0000-0000-0000-000000000000}"/>
          </ac:graphicFrameMkLst>
        </pc:graphicFrameChg>
        <pc:picChg chg="add del mod">
          <ac:chgData name="藤和マッサージ 海老名院" userId="269816cf6611bc54" providerId="LiveId" clId="{F8BB12DF-09A8-4144-8C5F-B02E93AD0397}" dt="2019-10-14T01:07:02.875" v="1030" actId="478"/>
          <ac:picMkLst>
            <pc:docMk/>
            <pc:sldMk cId="44320104" sldId="270"/>
            <ac:picMk id="3" creationId="{00000000-0000-0000-0000-000000000000}"/>
          </ac:picMkLst>
        </pc:picChg>
        <pc:picChg chg="add mod modCrop">
          <ac:chgData name="藤和マッサージ 海老名院" userId="269816cf6611bc54" providerId="LiveId" clId="{F8BB12DF-09A8-4144-8C5F-B02E93AD0397}" dt="2019-10-14T01:05:08.996" v="943" actId="14100"/>
          <ac:picMkLst>
            <pc:docMk/>
            <pc:sldMk cId="44320104" sldId="270"/>
            <ac:picMk id="29" creationId="{B82467D2-F89C-4E5A-98F7-9394BB2B68C2}"/>
          </ac:picMkLst>
        </pc:picChg>
        <pc:picChg chg="add mod modCrop">
          <ac:chgData name="藤和マッサージ 海老名院" userId="269816cf6611bc54" providerId="LiveId" clId="{F8BB12DF-09A8-4144-8C5F-B02E93AD0397}" dt="2019-10-14T01:03:46.636" v="935" actId="1076"/>
          <ac:picMkLst>
            <pc:docMk/>
            <pc:sldMk cId="44320104" sldId="270"/>
            <ac:picMk id="31" creationId="{103377DD-BC4B-48AA-A3CB-2300BB56B8E4}"/>
          </ac:picMkLst>
        </pc:picChg>
        <pc:picChg chg="add del mod">
          <ac:chgData name="藤和マッサージ 海老名院" userId="269816cf6611bc54" providerId="LiveId" clId="{F8BB12DF-09A8-4144-8C5F-B02E93AD0397}" dt="2019-10-14T01:03:41.175" v="934" actId="478"/>
          <ac:picMkLst>
            <pc:docMk/>
            <pc:sldMk cId="44320104" sldId="270"/>
            <ac:picMk id="33" creationId="{61D87858-05B2-40E7-A23D-28E97E49EB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0"/>
            <a:ext cx="2984871" cy="500935"/>
          </a:xfrm>
          <a:prstGeom prst="rect">
            <a:avLst/>
          </a:prstGeom>
        </p:spPr>
        <p:txBody>
          <a:bodyPr vert="horz" lIns="96587" tIns="48295" rIns="96587" bIns="48295"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703" y="0"/>
            <a:ext cx="2984871" cy="500935"/>
          </a:xfrm>
          <a:prstGeom prst="rect">
            <a:avLst/>
          </a:prstGeom>
        </p:spPr>
        <p:txBody>
          <a:bodyPr vert="horz" lIns="96587" tIns="48295" rIns="96587" bIns="48295" rtlCol="0"/>
          <a:lstStyle>
            <a:lvl1pPr algn="r">
              <a:defRPr sz="1300"/>
            </a:lvl1pPr>
          </a:lstStyle>
          <a:p>
            <a:fld id="{AB812141-2506-4D68-B459-4B0EF6B6AED2}" type="datetimeFigureOut">
              <a:rPr kumimoji="1" lang="ja-JP" altLang="en-US" smtClean="0"/>
              <a:t>2021/9/2</a:t>
            </a:fld>
            <a:endParaRPr kumimoji="1" lang="ja-JP" altLang="en-US"/>
          </a:p>
        </p:txBody>
      </p:sp>
      <p:sp>
        <p:nvSpPr>
          <p:cNvPr id="4" name="スライド イメージ プレースホルダー 3"/>
          <p:cNvSpPr>
            <a:spLocks noGrp="1" noRot="1" noChangeAspect="1"/>
          </p:cNvSpPr>
          <p:nvPr>
            <p:ph type="sldImg" idx="2"/>
          </p:nvPr>
        </p:nvSpPr>
        <p:spPr>
          <a:xfrm>
            <a:off x="2143125" y="749300"/>
            <a:ext cx="2601913" cy="3759200"/>
          </a:xfrm>
          <a:prstGeom prst="rect">
            <a:avLst/>
          </a:prstGeom>
          <a:noFill/>
          <a:ln w="12700">
            <a:solidFill>
              <a:prstClr val="black"/>
            </a:solidFill>
          </a:ln>
        </p:spPr>
        <p:txBody>
          <a:bodyPr vert="horz" lIns="96587" tIns="48295" rIns="96587" bIns="48295" rtlCol="0" anchor="ctr"/>
          <a:lstStyle/>
          <a:p>
            <a:endParaRPr lang="ja-JP" altLang="en-US"/>
          </a:p>
        </p:txBody>
      </p:sp>
      <p:sp>
        <p:nvSpPr>
          <p:cNvPr id="5" name="ノート プレースホルダー 4"/>
          <p:cNvSpPr>
            <a:spLocks noGrp="1"/>
          </p:cNvSpPr>
          <p:nvPr>
            <p:ph type="body" sz="quarter" idx="3"/>
          </p:nvPr>
        </p:nvSpPr>
        <p:spPr>
          <a:xfrm>
            <a:off x="688817" y="4758893"/>
            <a:ext cx="5510530" cy="4508421"/>
          </a:xfrm>
          <a:prstGeom prst="rect">
            <a:avLst/>
          </a:prstGeom>
        </p:spPr>
        <p:txBody>
          <a:bodyPr vert="horz" lIns="96587" tIns="48295" rIns="96587" bIns="482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9" y="9516039"/>
            <a:ext cx="2984871" cy="500935"/>
          </a:xfrm>
          <a:prstGeom prst="rect">
            <a:avLst/>
          </a:prstGeom>
        </p:spPr>
        <p:txBody>
          <a:bodyPr vert="horz" lIns="96587" tIns="48295" rIns="96587" bIns="4829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703" y="9516039"/>
            <a:ext cx="2984871" cy="500935"/>
          </a:xfrm>
          <a:prstGeom prst="rect">
            <a:avLst/>
          </a:prstGeom>
        </p:spPr>
        <p:txBody>
          <a:bodyPr vert="horz" lIns="96587" tIns="48295" rIns="96587" bIns="48295" rtlCol="0" anchor="b"/>
          <a:lstStyle>
            <a:lvl1pPr algn="r">
              <a:defRPr sz="1300"/>
            </a:lvl1pPr>
          </a:lstStyle>
          <a:p>
            <a:fld id="{FC8CE625-47E8-45DA-8A48-E7804FAB9EAA}" type="slidenum">
              <a:rPr kumimoji="1" lang="ja-JP" altLang="en-US" smtClean="0"/>
              <a:t>‹#›</a:t>
            </a:fld>
            <a:endParaRPr kumimoji="1" lang="ja-JP" altLang="en-US"/>
          </a:p>
        </p:txBody>
      </p:sp>
    </p:spTree>
    <p:extLst>
      <p:ext uri="{BB962C8B-B14F-4D97-AF65-F5344CB8AC3E}">
        <p14:creationId xmlns:p14="http://schemas.microsoft.com/office/powerpoint/2010/main" val="24676421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C8CE625-47E8-45DA-8A48-E7804FAB9EAA}" type="slidenum">
              <a:rPr kumimoji="1" lang="ja-JP" altLang="en-US" smtClean="0"/>
              <a:t>1</a:t>
            </a:fld>
            <a:endParaRPr kumimoji="1" lang="ja-JP" altLang="en-US"/>
          </a:p>
        </p:txBody>
      </p:sp>
    </p:spTree>
    <p:extLst>
      <p:ext uri="{BB962C8B-B14F-4D97-AF65-F5344CB8AC3E}">
        <p14:creationId xmlns:p14="http://schemas.microsoft.com/office/powerpoint/2010/main" val="3640687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F487918-ECB5-4D5A-9BC1-90C9DC082576}" type="datetimeFigureOut">
              <a:rPr kumimoji="1" lang="ja-JP" altLang="en-US" smtClean="0"/>
              <a:t>2021/9/2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E6998E-D750-4E89-B0E7-C1732393FC17}" type="slidenum">
              <a:rPr kumimoji="1" lang="ja-JP" altLang="en-US" smtClean="0"/>
              <a:t>‹#›</a:t>
            </a:fld>
            <a:endParaRPr kumimoji="1" lang="ja-JP" altLang="en-US"/>
          </a:p>
        </p:txBody>
      </p:sp>
    </p:spTree>
    <p:extLst>
      <p:ext uri="{BB962C8B-B14F-4D97-AF65-F5344CB8AC3E}">
        <p14:creationId xmlns:p14="http://schemas.microsoft.com/office/powerpoint/2010/main" val="310970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F487918-ECB5-4D5A-9BC1-90C9DC082576}" type="datetimeFigureOut">
              <a:rPr kumimoji="1" lang="ja-JP" altLang="en-US" smtClean="0"/>
              <a:t>2021/9/2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E6998E-D750-4E89-B0E7-C1732393FC17}" type="slidenum">
              <a:rPr kumimoji="1" lang="ja-JP" altLang="en-US" smtClean="0"/>
              <a:t>‹#›</a:t>
            </a:fld>
            <a:endParaRPr kumimoji="1" lang="ja-JP" altLang="en-US"/>
          </a:p>
        </p:txBody>
      </p:sp>
    </p:spTree>
    <p:extLst>
      <p:ext uri="{BB962C8B-B14F-4D97-AF65-F5344CB8AC3E}">
        <p14:creationId xmlns:p14="http://schemas.microsoft.com/office/powerpoint/2010/main" val="368045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7"/>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7"/>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F487918-ECB5-4D5A-9BC1-90C9DC082576}" type="datetimeFigureOut">
              <a:rPr kumimoji="1" lang="ja-JP" altLang="en-US" smtClean="0"/>
              <a:t>2021/9/2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E6998E-D750-4E89-B0E7-C1732393FC17}" type="slidenum">
              <a:rPr kumimoji="1" lang="ja-JP" altLang="en-US" smtClean="0"/>
              <a:t>‹#›</a:t>
            </a:fld>
            <a:endParaRPr kumimoji="1" lang="ja-JP" altLang="en-US"/>
          </a:p>
        </p:txBody>
      </p:sp>
    </p:spTree>
    <p:extLst>
      <p:ext uri="{BB962C8B-B14F-4D97-AF65-F5344CB8AC3E}">
        <p14:creationId xmlns:p14="http://schemas.microsoft.com/office/powerpoint/2010/main" val="410582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F487918-ECB5-4D5A-9BC1-90C9DC082576}" type="datetimeFigureOut">
              <a:rPr kumimoji="1" lang="ja-JP" altLang="en-US" smtClean="0"/>
              <a:t>2021/9/2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E6998E-D750-4E89-B0E7-C1732393FC17}" type="slidenum">
              <a:rPr kumimoji="1" lang="ja-JP" altLang="en-US" smtClean="0"/>
              <a:t>‹#›</a:t>
            </a:fld>
            <a:endParaRPr kumimoji="1" lang="ja-JP" altLang="en-US"/>
          </a:p>
        </p:txBody>
      </p:sp>
    </p:spTree>
    <p:extLst>
      <p:ext uri="{BB962C8B-B14F-4D97-AF65-F5344CB8AC3E}">
        <p14:creationId xmlns:p14="http://schemas.microsoft.com/office/powerpoint/2010/main" val="48302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F487918-ECB5-4D5A-9BC1-90C9DC082576}" type="datetimeFigureOut">
              <a:rPr kumimoji="1" lang="ja-JP" altLang="en-US" smtClean="0"/>
              <a:t>2021/9/2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E6998E-D750-4E89-B0E7-C1732393FC17}" type="slidenum">
              <a:rPr kumimoji="1" lang="ja-JP" altLang="en-US" smtClean="0"/>
              <a:t>‹#›</a:t>
            </a:fld>
            <a:endParaRPr kumimoji="1" lang="ja-JP" altLang="en-US"/>
          </a:p>
        </p:txBody>
      </p:sp>
    </p:spTree>
    <p:extLst>
      <p:ext uri="{BB962C8B-B14F-4D97-AF65-F5344CB8AC3E}">
        <p14:creationId xmlns:p14="http://schemas.microsoft.com/office/powerpoint/2010/main" val="174378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F487918-ECB5-4D5A-9BC1-90C9DC082576}" type="datetimeFigureOut">
              <a:rPr kumimoji="1" lang="ja-JP" altLang="en-US" smtClean="0"/>
              <a:t>2021/9/2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E6998E-D750-4E89-B0E7-C1732393FC17}" type="slidenum">
              <a:rPr kumimoji="1" lang="ja-JP" altLang="en-US" smtClean="0"/>
              <a:t>‹#›</a:t>
            </a:fld>
            <a:endParaRPr kumimoji="1" lang="ja-JP" altLang="en-US"/>
          </a:p>
        </p:txBody>
      </p:sp>
    </p:spTree>
    <p:extLst>
      <p:ext uri="{BB962C8B-B14F-4D97-AF65-F5344CB8AC3E}">
        <p14:creationId xmlns:p14="http://schemas.microsoft.com/office/powerpoint/2010/main" val="32574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F487918-ECB5-4D5A-9BC1-90C9DC082576}" type="datetimeFigureOut">
              <a:rPr kumimoji="1" lang="ja-JP" altLang="en-US" smtClean="0"/>
              <a:t>2021/9/2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8E6998E-D750-4E89-B0E7-C1732393FC17}" type="slidenum">
              <a:rPr kumimoji="1" lang="ja-JP" altLang="en-US" smtClean="0"/>
              <a:t>‹#›</a:t>
            </a:fld>
            <a:endParaRPr kumimoji="1" lang="ja-JP" altLang="en-US"/>
          </a:p>
        </p:txBody>
      </p:sp>
    </p:spTree>
    <p:extLst>
      <p:ext uri="{BB962C8B-B14F-4D97-AF65-F5344CB8AC3E}">
        <p14:creationId xmlns:p14="http://schemas.microsoft.com/office/powerpoint/2010/main" val="166091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F487918-ECB5-4D5A-9BC1-90C9DC082576}" type="datetimeFigureOut">
              <a:rPr kumimoji="1" lang="ja-JP" altLang="en-US" smtClean="0"/>
              <a:t>2021/9/2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8E6998E-D750-4E89-B0E7-C1732393FC17}" type="slidenum">
              <a:rPr kumimoji="1" lang="ja-JP" altLang="en-US" smtClean="0"/>
              <a:t>‹#›</a:t>
            </a:fld>
            <a:endParaRPr kumimoji="1" lang="ja-JP" altLang="en-US"/>
          </a:p>
        </p:txBody>
      </p:sp>
    </p:spTree>
    <p:extLst>
      <p:ext uri="{BB962C8B-B14F-4D97-AF65-F5344CB8AC3E}">
        <p14:creationId xmlns:p14="http://schemas.microsoft.com/office/powerpoint/2010/main" val="1208729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F487918-ECB5-4D5A-9BC1-90C9DC082576}" type="datetimeFigureOut">
              <a:rPr kumimoji="1" lang="ja-JP" altLang="en-US" smtClean="0"/>
              <a:t>2021/9/2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8E6998E-D750-4E89-B0E7-C1732393FC17}" type="slidenum">
              <a:rPr kumimoji="1" lang="ja-JP" altLang="en-US" smtClean="0"/>
              <a:t>‹#›</a:t>
            </a:fld>
            <a:endParaRPr kumimoji="1" lang="ja-JP" altLang="en-US"/>
          </a:p>
        </p:txBody>
      </p:sp>
    </p:spTree>
    <p:extLst>
      <p:ext uri="{BB962C8B-B14F-4D97-AF65-F5344CB8AC3E}">
        <p14:creationId xmlns:p14="http://schemas.microsoft.com/office/powerpoint/2010/main" val="411076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487918-ECB5-4D5A-9BC1-90C9DC082576}" type="datetimeFigureOut">
              <a:rPr kumimoji="1" lang="ja-JP" altLang="en-US" smtClean="0"/>
              <a:t>2021/9/2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E6998E-D750-4E89-B0E7-C1732393FC17}" type="slidenum">
              <a:rPr kumimoji="1" lang="ja-JP" altLang="en-US" smtClean="0"/>
              <a:t>‹#›</a:t>
            </a:fld>
            <a:endParaRPr kumimoji="1" lang="ja-JP" altLang="en-US"/>
          </a:p>
        </p:txBody>
      </p:sp>
    </p:spTree>
    <p:extLst>
      <p:ext uri="{BB962C8B-B14F-4D97-AF65-F5344CB8AC3E}">
        <p14:creationId xmlns:p14="http://schemas.microsoft.com/office/powerpoint/2010/main" val="2221503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487918-ECB5-4D5A-9BC1-90C9DC082576}" type="datetimeFigureOut">
              <a:rPr kumimoji="1" lang="ja-JP" altLang="en-US" smtClean="0"/>
              <a:t>2021/9/2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E6998E-D750-4E89-B0E7-C1732393FC17}" type="slidenum">
              <a:rPr kumimoji="1" lang="ja-JP" altLang="en-US" smtClean="0"/>
              <a:t>‹#›</a:t>
            </a:fld>
            <a:endParaRPr kumimoji="1" lang="ja-JP" altLang="en-US"/>
          </a:p>
        </p:txBody>
      </p:sp>
    </p:spTree>
    <p:extLst>
      <p:ext uri="{BB962C8B-B14F-4D97-AF65-F5344CB8AC3E}">
        <p14:creationId xmlns:p14="http://schemas.microsoft.com/office/powerpoint/2010/main" val="374582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BF487918-ECB5-4D5A-9BC1-90C9DC082576}" type="datetimeFigureOut">
              <a:rPr kumimoji="1" lang="ja-JP" altLang="en-US" smtClean="0"/>
              <a:t>2021/9/2</a:t>
            </a:fld>
            <a:endParaRPr kumimoji="1"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08E6998E-D750-4E89-B0E7-C1732393FC17}" type="slidenum">
              <a:rPr kumimoji="1" lang="ja-JP" altLang="en-US" smtClean="0"/>
              <a:t>‹#›</a:t>
            </a:fld>
            <a:endParaRPr kumimoji="1" lang="ja-JP" altLang="en-US"/>
          </a:p>
        </p:txBody>
      </p:sp>
    </p:spTree>
    <p:extLst>
      <p:ext uri="{BB962C8B-B14F-4D97-AF65-F5344CB8AC3E}">
        <p14:creationId xmlns:p14="http://schemas.microsoft.com/office/powerpoint/2010/main" val="1148183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1.wdp"/><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2" descr="あります。Twitterの公式アイコンデータ（バード、リプライ、リツイート、ライク） | WordPressのための便利帳"/>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92" y="7718679"/>
            <a:ext cx="823244" cy="82324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グループ化 16"/>
          <p:cNvGrpSpPr/>
          <p:nvPr/>
        </p:nvGrpSpPr>
        <p:grpSpPr>
          <a:xfrm>
            <a:off x="3780093" y="2437259"/>
            <a:ext cx="2888413" cy="733133"/>
            <a:chOff x="3701912" y="2003310"/>
            <a:chExt cx="3205840" cy="765880"/>
          </a:xfrm>
        </p:grpSpPr>
        <p:pic>
          <p:nvPicPr>
            <p:cNvPr id="77" name="図 76" descr="挿絵 が含まれている画像&#10;&#10;自動的に生成された説明">
              <a:extLst>
                <a:ext uri="{FF2B5EF4-FFF2-40B4-BE49-F238E27FC236}">
                  <a16:creationId xmlns:a16="http://schemas.microsoft.com/office/drawing/2014/main" id="{E390F217-611C-4A47-962D-AA6A848737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561" r="30790" b="33601"/>
            <a:stretch/>
          </p:blipFill>
          <p:spPr>
            <a:xfrm>
              <a:off x="6293220" y="2003310"/>
              <a:ext cx="614532" cy="765880"/>
            </a:xfrm>
            <a:prstGeom prst="rect">
              <a:avLst/>
            </a:prstGeom>
          </p:spPr>
        </p:pic>
        <p:sp>
          <p:nvSpPr>
            <p:cNvPr id="72" name="テキスト ボックス 71"/>
            <p:cNvSpPr txBox="1"/>
            <p:nvPr/>
          </p:nvSpPr>
          <p:spPr>
            <a:xfrm>
              <a:off x="3701912" y="2228872"/>
              <a:ext cx="2970756" cy="450134"/>
            </a:xfrm>
            <a:prstGeom prst="rect">
              <a:avLst/>
            </a:prstGeom>
            <a:noFill/>
          </p:spPr>
          <p:txBody>
            <a:bodyPr wrap="square" rtlCol="0">
              <a:spAutoFit/>
            </a:bodyPr>
            <a:lstStyle/>
            <a:p>
              <a:r>
                <a:rPr lang="ja-JP" altLang="en-US" sz="2200" b="1" dirty="0">
                  <a:latin typeface="BIZ UDPゴシック" panose="020B0400000000000000" pitchFamily="50" charset="-128"/>
                  <a:ea typeface="BIZ UDPゴシック" panose="020B0400000000000000" pitchFamily="50" charset="-128"/>
                </a:rPr>
                <a:t>藤和マッサージｃｈ</a:t>
              </a:r>
              <a:endParaRPr kumimoji="1" lang="ja-JP" altLang="en-US" sz="2200" b="1" dirty="0">
                <a:latin typeface="BIZ UDPゴシック" panose="020B0400000000000000" pitchFamily="50" charset="-128"/>
                <a:ea typeface="BIZ UDPゴシック" panose="020B0400000000000000" pitchFamily="50" charset="-128"/>
              </a:endParaRPr>
            </a:p>
          </p:txBody>
        </p:sp>
      </p:grpSp>
      <p:sp>
        <p:nvSpPr>
          <p:cNvPr id="9" name="1 つの角を切り取った四角形 8"/>
          <p:cNvSpPr/>
          <p:nvPr/>
        </p:nvSpPr>
        <p:spPr>
          <a:xfrm>
            <a:off x="3320517" y="3158169"/>
            <a:ext cx="3399355" cy="1035576"/>
          </a:xfrm>
          <a:prstGeom prst="snip1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図 59" descr="挿絵 が含まれている画像&#10;&#10;自動的に生成された説明">
            <a:extLst>
              <a:ext uri="{FF2B5EF4-FFF2-40B4-BE49-F238E27FC236}">
                <a16:creationId xmlns:a16="http://schemas.microsoft.com/office/drawing/2014/main" id="{E390F217-611C-4A47-962D-AA6A848737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561" r="30790" b="33601"/>
          <a:stretch/>
        </p:blipFill>
        <p:spPr>
          <a:xfrm>
            <a:off x="21967" y="5625"/>
            <a:ext cx="965238" cy="1202959"/>
          </a:xfrm>
          <a:prstGeom prst="rect">
            <a:avLst/>
          </a:prstGeom>
        </p:spPr>
      </p:pic>
      <p:sp>
        <p:nvSpPr>
          <p:cNvPr id="4" name="WordArt 2"/>
          <p:cNvSpPr>
            <a:spLocks noChangeArrowheads="1" noChangeShapeType="1" noTextEdit="1"/>
          </p:cNvSpPr>
          <p:nvPr/>
        </p:nvSpPr>
        <p:spPr bwMode="auto">
          <a:xfrm>
            <a:off x="1268760" y="403151"/>
            <a:ext cx="4933950" cy="733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ja-JP" altLang="en-US" sz="2800" kern="10" spc="0" dirty="0">
                <a:ln>
                  <a:noFill/>
                </a:ln>
                <a:solidFill>
                  <a:srgbClr val="000000"/>
                </a:solidFill>
                <a:effectLst>
                  <a:outerShdw dist="81320" dir="2319588" algn="ctr" rotWithShape="0">
                    <a:srgbClr val="B2B2B2">
                      <a:alpha val="80000"/>
                    </a:srgbClr>
                  </a:outerShdw>
                </a:effectLst>
                <a:latin typeface="HG創英角ﾎﾟｯﾌﾟ体"/>
                <a:ea typeface="HG創英角ﾎﾟｯﾌﾟ体"/>
              </a:rPr>
              <a:t>藤和けんこう通信</a:t>
            </a:r>
          </a:p>
        </p:txBody>
      </p:sp>
      <p:cxnSp>
        <p:nvCxnSpPr>
          <p:cNvPr id="10" name="直線コネクタ 9"/>
          <p:cNvCxnSpPr/>
          <p:nvPr/>
        </p:nvCxnSpPr>
        <p:spPr>
          <a:xfrm>
            <a:off x="42557" y="2072680"/>
            <a:ext cx="68323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表 13"/>
          <p:cNvGraphicFramePr>
            <a:graphicFrameLocks noGrp="1"/>
          </p:cNvGraphicFramePr>
          <p:nvPr>
            <p:extLst>
              <p:ext uri="{D42A27DB-BD31-4B8C-83A1-F6EECF244321}">
                <p14:modId xmlns:p14="http://schemas.microsoft.com/office/powerpoint/2010/main" val="2562566302"/>
              </p:ext>
            </p:extLst>
          </p:nvPr>
        </p:nvGraphicFramePr>
        <p:xfrm>
          <a:off x="738907" y="1280592"/>
          <a:ext cx="5380186" cy="331088"/>
        </p:xfrm>
        <a:graphic>
          <a:graphicData uri="http://schemas.openxmlformats.org/drawingml/2006/table">
            <a:tbl>
              <a:tblPr/>
              <a:tblGrid>
                <a:gridCol w="2134026">
                  <a:extLst>
                    <a:ext uri="{9D8B030D-6E8A-4147-A177-3AD203B41FA5}">
                      <a16:colId xmlns:a16="http://schemas.microsoft.com/office/drawing/2014/main" val="20000"/>
                    </a:ext>
                  </a:extLst>
                </a:gridCol>
                <a:gridCol w="3246160">
                  <a:extLst>
                    <a:ext uri="{9D8B030D-6E8A-4147-A177-3AD203B41FA5}">
                      <a16:colId xmlns:a16="http://schemas.microsoft.com/office/drawing/2014/main" val="20001"/>
                    </a:ext>
                  </a:extLst>
                </a:gridCol>
              </a:tblGrid>
              <a:tr h="331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tx1"/>
                          </a:solidFill>
                          <a:effectLst/>
                          <a:latin typeface="HG丸ｺﾞｼｯｸM-PRO" pitchFamily="50" charset="-128"/>
                          <a:ea typeface="HG丸ｺﾞｼｯｸM-PRO" pitchFamily="50" charset="-128"/>
                          <a:cs typeface="+mn-cs"/>
                        </a:rPr>
                        <a:t>2021</a:t>
                      </a:r>
                      <a:r>
                        <a:rPr kumimoji="1" lang="ja-JP" altLang="en-US" sz="1100" b="0" kern="1200" dirty="0">
                          <a:solidFill>
                            <a:schemeClr val="tx1"/>
                          </a:solidFill>
                          <a:effectLst/>
                          <a:latin typeface="HG丸ｺﾞｼｯｸM-PRO" pitchFamily="50" charset="-128"/>
                          <a:ea typeface="HG丸ｺﾞｼｯｸM-PRO" pitchFamily="50" charset="-128"/>
                          <a:cs typeface="+mn-cs"/>
                        </a:rPr>
                        <a:t>年</a:t>
                      </a:r>
                      <a:r>
                        <a:rPr kumimoji="1" lang="en-US" altLang="ja-JP" sz="1100" b="0" kern="1200" dirty="0">
                          <a:solidFill>
                            <a:schemeClr val="tx1"/>
                          </a:solidFill>
                          <a:effectLst/>
                          <a:latin typeface="HG丸ｺﾞｼｯｸM-PRO" pitchFamily="50" charset="-128"/>
                          <a:ea typeface="HG丸ｺﾞｼｯｸM-PRO" pitchFamily="50" charset="-128"/>
                          <a:cs typeface="+mn-cs"/>
                        </a:rPr>
                        <a:t>10</a:t>
                      </a:r>
                      <a:r>
                        <a:rPr kumimoji="1" lang="ja-JP" altLang="en-US" sz="1100" b="0" kern="1200" dirty="0">
                          <a:solidFill>
                            <a:schemeClr val="tx1"/>
                          </a:solidFill>
                          <a:effectLst/>
                          <a:latin typeface="HG丸ｺﾞｼｯｸM-PRO" pitchFamily="50" charset="-128"/>
                          <a:ea typeface="HG丸ｺﾞｼｯｸM-PRO" pitchFamily="50" charset="-128"/>
                          <a:cs typeface="+mn-cs"/>
                        </a:rPr>
                        <a:t>月号　</a:t>
                      </a:r>
                      <a:r>
                        <a:rPr kumimoji="1" lang="en-US" altLang="ja-JP" sz="1100" b="0" kern="1200" dirty="0">
                          <a:solidFill>
                            <a:schemeClr val="tx1"/>
                          </a:solidFill>
                          <a:effectLst/>
                          <a:latin typeface="HG丸ｺﾞｼｯｸM-PRO" pitchFamily="50" charset="-128"/>
                          <a:ea typeface="HG丸ｺﾞｼｯｸM-PRO" pitchFamily="50" charset="-128"/>
                          <a:cs typeface="+mn-cs"/>
                        </a:rPr>
                        <a:t>VOL.129</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rgbClr val="FF0000"/>
                          </a:solidFill>
                          <a:latin typeface="HG丸ｺﾞｼｯｸM-PRO" pitchFamily="50" charset="-128"/>
                          <a:ea typeface="HG丸ｺﾞｼｯｸM-PRO" pitchFamily="50" charset="-128"/>
                        </a:rPr>
                        <a:t>藤和マッサージチャンネルのご案内</a:t>
                      </a: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5" name="正方形/長方形 14"/>
          <p:cNvSpPr/>
          <p:nvPr/>
        </p:nvSpPr>
        <p:spPr>
          <a:xfrm>
            <a:off x="60815" y="1641793"/>
            <a:ext cx="6797185" cy="430887"/>
          </a:xfrm>
          <a:prstGeom prst="rect">
            <a:avLst/>
          </a:prstGeom>
        </p:spPr>
        <p:txBody>
          <a:bodyPr wrap="square">
            <a:spAutoFit/>
          </a:bodyPr>
          <a:lstStyle/>
          <a:p>
            <a:pPr algn="ctr"/>
            <a:r>
              <a:rPr lang="ja-JP" altLang="ja-JP" sz="1200" dirty="0">
                <a:effectLst/>
                <a:ea typeface="HG丸ｺﾞｼｯｸM-PRO"/>
                <a:cs typeface="Times New Roman"/>
              </a:rPr>
              <a:t>発行元：藤和</a:t>
            </a:r>
            <a:r>
              <a:rPr lang="ja-JP" altLang="en-US" sz="1200" dirty="0">
                <a:effectLst/>
                <a:ea typeface="HG丸ｺﾞｼｯｸM-PRO"/>
                <a:cs typeface="Times New Roman"/>
              </a:rPr>
              <a:t>ビジョン株式会社</a:t>
            </a:r>
            <a:r>
              <a:rPr lang="ja-JP" altLang="ja-JP" sz="1200" dirty="0">
                <a:effectLst/>
                <a:ea typeface="HG丸ｺﾞｼｯｸM-PRO"/>
                <a:cs typeface="Times New Roman"/>
              </a:rPr>
              <a:t>（訪問マッサージ</a:t>
            </a:r>
            <a:r>
              <a:rPr lang="ja-JP" altLang="en-US" sz="1200" dirty="0">
                <a:effectLst/>
                <a:ea typeface="HG丸ｺﾞｼｯｸM-PRO"/>
                <a:cs typeface="Times New Roman"/>
              </a:rPr>
              <a:t>・はりきゅう</a:t>
            </a:r>
            <a:r>
              <a:rPr lang="ja-JP" altLang="ja-JP" sz="1200" dirty="0">
                <a:effectLst/>
                <a:ea typeface="HG丸ｺﾞｼｯｸM-PRO"/>
                <a:cs typeface="Times New Roman"/>
              </a:rPr>
              <a:t>）</a:t>
            </a:r>
            <a:endParaRPr lang="en-US" altLang="ja-JP" sz="1200" dirty="0">
              <a:ea typeface="HG丸ｺﾞｼｯｸM-PRO"/>
              <a:cs typeface="Times New Roman"/>
            </a:endParaRPr>
          </a:p>
          <a:p>
            <a:pPr algn="ctr"/>
            <a:r>
              <a:rPr lang="ja-JP" altLang="en-US" sz="1000" dirty="0">
                <a:effectLst/>
                <a:ea typeface="HG丸ｺﾞｼｯｸM-PRO"/>
                <a:cs typeface="Times New Roman"/>
              </a:rPr>
              <a:t>相模原院</a:t>
            </a:r>
            <a:r>
              <a:rPr lang="en-US" altLang="ja-JP" sz="1000" dirty="0">
                <a:effectLst/>
                <a:ea typeface="HG丸ｺﾞｼｯｸM-PRO"/>
                <a:cs typeface="Times New Roman"/>
              </a:rPr>
              <a:t>042-855-0420</a:t>
            </a:r>
            <a:r>
              <a:rPr lang="ja-JP" altLang="en-US" sz="1000" dirty="0">
                <a:effectLst/>
                <a:ea typeface="HG丸ｺﾞｼｯｸM-PRO"/>
                <a:cs typeface="Times New Roman"/>
              </a:rPr>
              <a:t>　町田院</a:t>
            </a:r>
            <a:r>
              <a:rPr lang="en-US" altLang="ja-JP" sz="1000" dirty="0">
                <a:effectLst/>
                <a:ea typeface="HG丸ｺﾞｼｯｸM-PRO"/>
                <a:cs typeface="Times New Roman"/>
              </a:rPr>
              <a:t>042-851-7528</a:t>
            </a:r>
            <a:r>
              <a:rPr lang="ja-JP" altLang="en-US" sz="1000" dirty="0">
                <a:effectLst/>
                <a:ea typeface="HG丸ｺﾞｼｯｸM-PRO"/>
                <a:cs typeface="Times New Roman"/>
              </a:rPr>
              <a:t>　海老名院</a:t>
            </a:r>
            <a:r>
              <a:rPr lang="en-US" altLang="ja-JP" sz="1000" dirty="0">
                <a:effectLst/>
                <a:ea typeface="HG丸ｺﾞｼｯｸM-PRO"/>
                <a:cs typeface="Times New Roman"/>
              </a:rPr>
              <a:t>046-204-5482</a:t>
            </a:r>
            <a:r>
              <a:rPr lang="ja-JP" altLang="en-US" sz="1000" dirty="0">
                <a:effectLst/>
                <a:ea typeface="HG丸ｺﾞｼｯｸM-PRO"/>
                <a:cs typeface="Times New Roman"/>
              </a:rPr>
              <a:t>　</a:t>
            </a:r>
            <a:r>
              <a:rPr lang="ja-JP" altLang="en-US" sz="1000" dirty="0">
                <a:ea typeface="HG丸ｺﾞｼｯｸM-PRO"/>
                <a:cs typeface="Times New Roman"/>
              </a:rPr>
              <a:t>二俣川院</a:t>
            </a:r>
            <a:r>
              <a:rPr lang="en-US" altLang="ja-JP" sz="1000" dirty="0">
                <a:ea typeface="HG丸ｺﾞｼｯｸM-PRO"/>
                <a:cs typeface="Times New Roman"/>
              </a:rPr>
              <a:t>045-442-5439</a:t>
            </a:r>
            <a:r>
              <a:rPr lang="ja-JP" altLang="en-US" sz="1000" dirty="0">
                <a:ea typeface="HG丸ｺﾞｼｯｸM-PRO"/>
                <a:cs typeface="Times New Roman"/>
              </a:rPr>
              <a:t>　青葉台院</a:t>
            </a:r>
            <a:r>
              <a:rPr lang="en-US" altLang="ja-JP" sz="1000" dirty="0">
                <a:ea typeface="HG丸ｺﾞｼｯｸM-PRO"/>
                <a:cs typeface="Times New Roman"/>
              </a:rPr>
              <a:t>045-508-9560</a:t>
            </a:r>
            <a:endParaRPr lang="ja-JP" altLang="en-US" sz="1000" dirty="0"/>
          </a:p>
        </p:txBody>
      </p:sp>
      <p:sp>
        <p:nvSpPr>
          <p:cNvPr id="25" name="正方形/長方形 24"/>
          <p:cNvSpPr/>
          <p:nvPr/>
        </p:nvSpPr>
        <p:spPr>
          <a:xfrm>
            <a:off x="-3967" y="0"/>
            <a:ext cx="6840000" cy="986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484784" y="128464"/>
            <a:ext cx="867545" cy="261610"/>
          </a:xfrm>
          <a:prstGeom prst="rect">
            <a:avLst/>
          </a:prstGeom>
        </p:spPr>
        <p:txBody>
          <a:bodyPr wrap="none">
            <a:spAutoFit/>
          </a:bodyPr>
          <a:lstStyle/>
          <a:p>
            <a:r>
              <a:rPr lang="ja-JP" altLang="en-US" sz="1100" dirty="0">
                <a:latin typeface="AR P丸ゴシック体M" panose="020B0600010101010101" pitchFamily="50" charset="-128"/>
                <a:ea typeface="AR P丸ゴシック体M" panose="020B0600010101010101" pitchFamily="50" charset="-128"/>
              </a:rPr>
              <a:t>と　う　わ</a:t>
            </a:r>
          </a:p>
        </p:txBody>
      </p:sp>
      <p:sp>
        <p:nvSpPr>
          <p:cNvPr id="20" name="対角する 2 つの角を切り取った四角形 19"/>
          <p:cNvSpPr/>
          <p:nvPr/>
        </p:nvSpPr>
        <p:spPr>
          <a:xfrm>
            <a:off x="118221" y="2172902"/>
            <a:ext cx="6680839" cy="5444394"/>
          </a:xfrm>
          <a:prstGeom prst="snip2DiagRect">
            <a:avLst>
              <a:gd name="adj1" fmla="val 0"/>
              <a:gd name="adj2" fmla="val 17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3426147" y="4552134"/>
            <a:ext cx="3331033" cy="600164"/>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足腰に不安のあるご高齢者様にも、転倒のリスク少なく安全・簡単に取り組むことのできる体幹強化エクササイズです。</a:t>
            </a:r>
            <a:endParaRPr lang="en-US" altLang="ja-JP" sz="1100" dirty="0">
              <a:latin typeface="BIZ UDPゴシック" panose="020B0400000000000000" pitchFamily="50" charset="-128"/>
              <a:ea typeface="BIZ UDPゴシック" panose="020B0400000000000000" pitchFamily="50" charset="-128"/>
            </a:endParaRPr>
          </a:p>
        </p:txBody>
      </p:sp>
      <p:sp>
        <p:nvSpPr>
          <p:cNvPr id="68" name="テキスト ボックス 67"/>
          <p:cNvSpPr txBox="1"/>
          <p:nvPr/>
        </p:nvSpPr>
        <p:spPr>
          <a:xfrm>
            <a:off x="3416983" y="5187070"/>
            <a:ext cx="3302889"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方法は下記の通りです。</a:t>
            </a:r>
            <a:endParaRPr lang="en-US" altLang="ja-JP" sz="1100" dirty="0">
              <a:latin typeface="BIZ UDPゴシック" panose="020B0400000000000000" pitchFamily="50" charset="-128"/>
              <a:ea typeface="BIZ UDPゴシック" panose="020B0400000000000000" pitchFamily="50" charset="-128"/>
            </a:endParaRPr>
          </a:p>
        </p:txBody>
      </p:sp>
      <p:pic>
        <p:nvPicPr>
          <p:cNvPr id="16" name="図 15"/>
          <p:cNvPicPr>
            <a:picLocks noChangeAspect="1"/>
          </p:cNvPicPr>
          <p:nvPr/>
        </p:nvPicPr>
        <p:blipFill rotWithShape="1">
          <a:blip r:embed="rId6"/>
          <a:srcRect t="37637" b="35483"/>
          <a:stretch/>
        </p:blipFill>
        <p:spPr>
          <a:xfrm>
            <a:off x="3198739" y="2299761"/>
            <a:ext cx="1708007" cy="459106"/>
          </a:xfrm>
          <a:prstGeom prst="rect">
            <a:avLst/>
          </a:prstGeom>
        </p:spPr>
      </p:pic>
      <p:sp>
        <p:nvSpPr>
          <p:cNvPr id="40" name="テキスト ボックス 39"/>
          <p:cNvSpPr txBox="1"/>
          <p:nvPr/>
        </p:nvSpPr>
        <p:spPr>
          <a:xfrm>
            <a:off x="3277774" y="3467277"/>
            <a:ext cx="3580226" cy="584775"/>
          </a:xfrm>
          <a:prstGeom prst="rect">
            <a:avLst/>
          </a:prstGeom>
          <a:noFill/>
        </p:spPr>
        <p:txBody>
          <a:bodyPr wrap="square" rtlCol="0">
            <a:spAutoFit/>
          </a:bodyPr>
          <a:lstStyle/>
          <a:p>
            <a:r>
              <a:rPr lang="ja-JP" altLang="en-US" sz="1600" b="1" dirty="0">
                <a:solidFill>
                  <a:schemeClr val="bg1"/>
                </a:solidFill>
                <a:latin typeface="BIZ UDPゴシック" panose="020B0400000000000000" pitchFamily="50" charset="-128"/>
                <a:ea typeface="BIZ UDPゴシック" panose="020B0400000000000000" pitchFamily="50" charset="-128"/>
              </a:rPr>
              <a:t>廃用症候群・転倒を予防する体幹強化</a:t>
            </a:r>
            <a:endParaRPr lang="en-US" altLang="ja-JP" sz="1600" b="1" dirty="0">
              <a:solidFill>
                <a:schemeClr val="bg1"/>
              </a:solidFill>
              <a:latin typeface="BIZ UDPゴシック" panose="020B0400000000000000" pitchFamily="50" charset="-128"/>
              <a:ea typeface="BIZ UDPゴシック" panose="020B0400000000000000" pitchFamily="50" charset="-128"/>
            </a:endParaRPr>
          </a:p>
          <a:p>
            <a:r>
              <a:rPr lang="ja-JP" altLang="en-US" sz="1600" b="1" dirty="0">
                <a:solidFill>
                  <a:schemeClr val="bg1"/>
                </a:solidFill>
                <a:latin typeface="BIZ UDPゴシック" panose="020B0400000000000000" pitchFamily="50" charset="-128"/>
                <a:ea typeface="BIZ UDPゴシック" panose="020B0400000000000000" pitchFamily="50" charset="-128"/>
              </a:rPr>
              <a:t>　　　　　　エクササイズ（座ってできる）</a:t>
            </a:r>
            <a:endParaRPr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90" name="テキスト ボックス 89"/>
          <p:cNvSpPr txBox="1"/>
          <p:nvPr/>
        </p:nvSpPr>
        <p:spPr>
          <a:xfrm>
            <a:off x="3318530" y="4213867"/>
            <a:ext cx="5122856" cy="307777"/>
          </a:xfrm>
          <a:prstGeom prst="rect">
            <a:avLst/>
          </a:prstGeom>
          <a:noFill/>
        </p:spPr>
        <p:txBody>
          <a:bodyPr wrap="square" rtlCol="0">
            <a:spAutoFit/>
          </a:bodyPr>
          <a:lstStyle/>
          <a:p>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動画内容の概要</a:t>
            </a:r>
            <a:r>
              <a:rPr lang="en-US" altLang="ja-JP" sz="1400" b="1" dirty="0">
                <a:latin typeface="BIZ UDPゴシック" panose="020B0400000000000000" pitchFamily="50" charset="-128"/>
                <a:ea typeface="BIZ UDPゴシック" panose="020B0400000000000000" pitchFamily="50" charset="-128"/>
              </a:rPr>
              <a:t>】</a:t>
            </a:r>
          </a:p>
        </p:txBody>
      </p:sp>
      <p:sp>
        <p:nvSpPr>
          <p:cNvPr id="95" name="テキスト ボックス 94"/>
          <p:cNvSpPr txBox="1"/>
          <p:nvPr/>
        </p:nvSpPr>
        <p:spPr>
          <a:xfrm>
            <a:off x="3356992" y="3152800"/>
            <a:ext cx="3535991" cy="307777"/>
          </a:xfrm>
          <a:prstGeom prst="rect">
            <a:avLst/>
          </a:prstGeom>
          <a:noFill/>
        </p:spPr>
        <p:txBody>
          <a:bodyPr wrap="square" rtlCol="0">
            <a:spAutoFit/>
          </a:bodyPr>
          <a:lstStyle/>
          <a:p>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今月のおすすめ動画紹介</a:t>
            </a:r>
            <a:r>
              <a:rPr lang="en-US" altLang="ja-JP" sz="1400" b="1" dirty="0">
                <a:latin typeface="BIZ UDPゴシック" panose="020B0400000000000000" pitchFamily="50" charset="-128"/>
                <a:ea typeface="BIZ UDPゴシック" panose="020B0400000000000000" pitchFamily="50" charset="-128"/>
              </a:rPr>
              <a:t>】</a:t>
            </a:r>
          </a:p>
        </p:txBody>
      </p:sp>
      <p:pic>
        <p:nvPicPr>
          <p:cNvPr id="48" name="図 47"/>
          <p:cNvPicPr>
            <a:picLocks noChangeAspect="1"/>
          </p:cNvPicPr>
          <p:nvPr/>
        </p:nvPicPr>
        <p:blipFill>
          <a:blip r:embed="rId7"/>
          <a:stretch>
            <a:fillRect/>
          </a:stretch>
        </p:blipFill>
        <p:spPr>
          <a:xfrm>
            <a:off x="2152005" y="5125128"/>
            <a:ext cx="530223" cy="530223"/>
          </a:xfrm>
          <a:prstGeom prst="rect">
            <a:avLst/>
          </a:prstGeom>
        </p:spPr>
      </p:pic>
      <p:grpSp>
        <p:nvGrpSpPr>
          <p:cNvPr id="6" name="グループ化 5"/>
          <p:cNvGrpSpPr/>
          <p:nvPr/>
        </p:nvGrpSpPr>
        <p:grpSpPr>
          <a:xfrm>
            <a:off x="2155248" y="5717350"/>
            <a:ext cx="905760" cy="417334"/>
            <a:chOff x="5819772" y="7651089"/>
            <a:chExt cx="905760" cy="417334"/>
          </a:xfrm>
        </p:grpSpPr>
        <p:sp>
          <p:nvSpPr>
            <p:cNvPr id="49" name="角丸四角形吹き出し 48"/>
            <p:cNvSpPr/>
            <p:nvPr/>
          </p:nvSpPr>
          <p:spPr>
            <a:xfrm>
              <a:off x="5819772" y="7651089"/>
              <a:ext cx="900100" cy="417334"/>
            </a:xfrm>
            <a:prstGeom prst="wedgeRoundRectCallout">
              <a:avLst>
                <a:gd name="adj1" fmla="val -34973"/>
                <a:gd name="adj2" fmla="val 76930"/>
                <a:gd name="adj3" fmla="val 16667"/>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19B239BB-A545-4B63-8DC4-2BAD2B4B5AC0}"/>
                </a:ext>
              </a:extLst>
            </p:cNvPr>
            <p:cNvSpPr txBox="1"/>
            <p:nvPr/>
          </p:nvSpPr>
          <p:spPr>
            <a:xfrm>
              <a:off x="5831117" y="7659701"/>
              <a:ext cx="894415" cy="400110"/>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コメントも</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1000" dirty="0">
                  <a:latin typeface="BIZ UDPゴシック" panose="020B0400000000000000" pitchFamily="50" charset="-128"/>
                  <a:ea typeface="BIZ UDPゴシック" panose="020B0400000000000000" pitchFamily="50" charset="-128"/>
                </a:rPr>
                <a:t>お気軽に</a:t>
              </a:r>
            </a:p>
          </p:txBody>
        </p:sp>
      </p:grpSp>
      <p:sp>
        <p:nvSpPr>
          <p:cNvPr id="64" name="テキスト ボックス 63"/>
          <p:cNvSpPr txBox="1"/>
          <p:nvPr/>
        </p:nvSpPr>
        <p:spPr>
          <a:xfrm>
            <a:off x="3440797" y="6847855"/>
            <a:ext cx="3329969" cy="769441"/>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背中を丸めず、背筋を伸ばしてお辞儀をするように動きましょう。</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手を胸にあてた状態、手を前に伸ばした状態で負荷がかわります。</a:t>
            </a:r>
            <a:endParaRPr lang="en-US" altLang="ja-JP" sz="1100" dirty="0">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028" y="4039621"/>
            <a:ext cx="1129377" cy="1129377"/>
          </a:xfrm>
          <a:prstGeom prst="rect">
            <a:avLst/>
          </a:prstGeom>
        </p:spPr>
      </p:pic>
      <p:sp>
        <p:nvSpPr>
          <p:cNvPr id="54" name="テキスト ボックス 53"/>
          <p:cNvSpPr txBox="1"/>
          <p:nvPr/>
        </p:nvSpPr>
        <p:spPr>
          <a:xfrm>
            <a:off x="3412606" y="5385048"/>
            <a:ext cx="3329969" cy="1446550"/>
          </a:xfrm>
          <a:prstGeom prst="rect">
            <a:avLst/>
          </a:prstGeom>
          <a:noFill/>
        </p:spPr>
        <p:txBody>
          <a:bodyPr wrap="square" rtlCol="0">
            <a:spAutoFit/>
          </a:bodyPr>
          <a:lstStyle/>
          <a:p>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　イスやベッドに腰かけ、背筋を伸ばす。</a:t>
            </a:r>
            <a:endParaRPr lang="en-US" altLang="ja-JP" sz="11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2.</a:t>
            </a:r>
            <a:r>
              <a:rPr lang="ja-JP" altLang="en-US" sz="1100" dirty="0">
                <a:latin typeface="BIZ UDPゴシック" panose="020B0400000000000000" pitchFamily="50" charset="-128"/>
                <a:ea typeface="BIZ UDPゴシック" panose="020B0400000000000000" pitchFamily="50" charset="-128"/>
              </a:rPr>
              <a:t>　背中を伸ばしたまま、お辞儀をするように前方</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に体を倒していきます。</a:t>
            </a:r>
            <a:endParaRPr lang="en-US" altLang="ja-JP" sz="11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3</a:t>
            </a:r>
            <a:r>
              <a:rPr lang="ja-JP" altLang="en-US" sz="1100" dirty="0" err="1">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　限界まで倒したところで、足や腹筋、背筋に力</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を入れて元の姿勢に戻ります。</a:t>
            </a:r>
            <a:endParaRPr lang="en-US" altLang="ja-JP" sz="11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4</a:t>
            </a:r>
            <a:r>
              <a:rPr lang="ja-JP" altLang="en-US" sz="1100" dirty="0" err="1">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10</a:t>
            </a:r>
            <a:r>
              <a:rPr lang="ja-JP" altLang="en-US" sz="1100" dirty="0">
                <a:latin typeface="BIZ UDPゴシック" panose="020B0400000000000000" pitchFamily="50" charset="-128"/>
                <a:ea typeface="BIZ UDPゴシック" panose="020B0400000000000000" pitchFamily="50" charset="-128"/>
              </a:rPr>
              <a:t>回を</a:t>
            </a:r>
            <a:r>
              <a:rPr lang="en-US" altLang="ja-JP" sz="1100" dirty="0">
                <a:latin typeface="BIZ UDPゴシック" panose="020B0400000000000000" pitchFamily="50" charset="-128"/>
                <a:ea typeface="BIZ UDPゴシック" panose="020B0400000000000000" pitchFamily="50" charset="-128"/>
              </a:rPr>
              <a:t>3</a:t>
            </a:r>
            <a:r>
              <a:rPr lang="ja-JP" altLang="en-US" sz="1100" dirty="0">
                <a:latin typeface="BIZ UDPゴシック" panose="020B0400000000000000" pitchFamily="50" charset="-128"/>
                <a:ea typeface="BIZ UDPゴシック" panose="020B0400000000000000" pitchFamily="50" charset="-128"/>
              </a:rPr>
              <a:t>セットくらいを目安に、無理のない範</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囲んで取り組みましょう。</a:t>
            </a:r>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p:txBody>
      </p:sp>
      <p:sp>
        <p:nvSpPr>
          <p:cNvPr id="50" name="テキスト ボックス 49"/>
          <p:cNvSpPr txBox="1"/>
          <p:nvPr/>
        </p:nvSpPr>
        <p:spPr>
          <a:xfrm>
            <a:off x="1259463" y="4175320"/>
            <a:ext cx="1887185" cy="861774"/>
          </a:xfrm>
          <a:prstGeom prst="rect">
            <a:avLst/>
          </a:prstGeom>
          <a:noFill/>
        </p:spPr>
        <p:txBody>
          <a:bodyPr wrap="square" rtlCol="0">
            <a:spAutoFit/>
          </a:bodyPr>
          <a:lstStyle/>
          <a:p>
            <a:r>
              <a:rPr lang="ja-JP" altLang="en-US" sz="1000" b="1" dirty="0">
                <a:latin typeface="BIZ UDPゴシック" panose="020B0400000000000000" pitchFamily="50" charset="-128"/>
                <a:ea typeface="BIZ UDPゴシック" panose="020B0400000000000000" pitchFamily="50" charset="-128"/>
              </a:rPr>
              <a:t>スマートフォンの方は</a:t>
            </a:r>
            <a:r>
              <a:rPr lang="en-US" altLang="ja-JP" sz="1000" b="1" dirty="0">
                <a:latin typeface="BIZ UDPゴシック" panose="020B0400000000000000" pitchFamily="50" charset="-128"/>
                <a:ea typeface="BIZ UDPゴシック" panose="020B0400000000000000" pitchFamily="50" charset="-128"/>
              </a:rPr>
              <a:t>QR</a:t>
            </a:r>
          </a:p>
          <a:p>
            <a:r>
              <a:rPr lang="ja-JP" altLang="en-US" sz="1000" b="1" dirty="0">
                <a:latin typeface="BIZ UDPゴシック" panose="020B0400000000000000" pitchFamily="50" charset="-128"/>
                <a:ea typeface="BIZ UDPゴシック" panose="020B0400000000000000" pitchFamily="50" charset="-128"/>
              </a:rPr>
              <a:t>から動画紹介のページへ</a:t>
            </a:r>
            <a:endParaRPr lang="en-US" altLang="ja-JP" sz="1000" b="1" dirty="0">
              <a:latin typeface="BIZ UDPゴシック" panose="020B0400000000000000" pitchFamily="50" charset="-128"/>
              <a:ea typeface="BIZ UDPゴシック" panose="020B0400000000000000" pitchFamily="50" charset="-128"/>
            </a:endParaRPr>
          </a:p>
          <a:p>
            <a:r>
              <a:rPr lang="ja-JP" altLang="en-US" sz="1000" b="1" dirty="0">
                <a:latin typeface="BIZ UDPゴシック" panose="020B0400000000000000" pitchFamily="50" charset="-128"/>
                <a:ea typeface="BIZ UDPゴシック" panose="020B0400000000000000" pitchFamily="50" charset="-128"/>
              </a:rPr>
              <a:t>移動できます。</a:t>
            </a:r>
            <a:endParaRPr lang="en-US" altLang="ja-JP" sz="1000" b="1" dirty="0">
              <a:latin typeface="BIZ UDPゴシック" panose="020B0400000000000000" pitchFamily="50" charset="-128"/>
              <a:ea typeface="BIZ UDPゴシック" panose="020B0400000000000000" pitchFamily="50" charset="-128"/>
            </a:endParaRPr>
          </a:p>
          <a:p>
            <a:r>
              <a:rPr lang="ja-JP" altLang="en-US" sz="1000" b="1" dirty="0">
                <a:latin typeface="BIZ UDPゴシック" panose="020B0400000000000000" pitchFamily="50" charset="-128"/>
                <a:ea typeface="BIZ UDPゴシック" panose="020B0400000000000000" pitchFamily="50" charset="-128"/>
              </a:rPr>
              <a:t>パソコンの方は、</a:t>
            </a:r>
            <a:endParaRPr lang="en-US" altLang="ja-JP" sz="1000" b="1" dirty="0">
              <a:latin typeface="BIZ UDPゴシック" panose="020B0400000000000000" pitchFamily="50" charset="-128"/>
              <a:ea typeface="BIZ UDPゴシック" panose="020B0400000000000000" pitchFamily="50" charset="-128"/>
            </a:endParaRPr>
          </a:p>
          <a:p>
            <a:r>
              <a:rPr lang="ja-JP" altLang="en-US" sz="1000" b="1" dirty="0">
                <a:latin typeface="BIZ UDPゴシック" panose="020B0400000000000000" pitchFamily="50" charset="-128"/>
                <a:ea typeface="BIZ UDPゴシック" panose="020B0400000000000000" pitchFamily="50" charset="-128"/>
              </a:rPr>
              <a:t>「藤和マッサージｃｈ」で検索</a:t>
            </a:r>
            <a:endParaRPr lang="en-US" altLang="ja-JP" sz="1000" b="1" dirty="0">
              <a:latin typeface="BIZ UDPゴシック" panose="020B0400000000000000" pitchFamily="50" charset="-128"/>
              <a:ea typeface="BIZ UDPゴシック" panose="020B0400000000000000" pitchFamily="50" charset="-128"/>
            </a:endParaRPr>
          </a:p>
        </p:txBody>
      </p:sp>
      <p:pic>
        <p:nvPicPr>
          <p:cNvPr id="23" name="図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91955" y="4808984"/>
            <a:ext cx="177005" cy="177005"/>
          </a:xfrm>
          <a:prstGeom prst="rect">
            <a:avLst/>
          </a:prstGeom>
        </p:spPr>
      </p:pic>
      <p:grpSp>
        <p:nvGrpSpPr>
          <p:cNvPr id="26" name="グループ化 25"/>
          <p:cNvGrpSpPr/>
          <p:nvPr/>
        </p:nvGrpSpPr>
        <p:grpSpPr>
          <a:xfrm>
            <a:off x="188640" y="5241032"/>
            <a:ext cx="1887185" cy="898384"/>
            <a:chOff x="188640" y="5378647"/>
            <a:chExt cx="1887185" cy="898384"/>
          </a:xfrm>
        </p:grpSpPr>
        <p:sp>
          <p:nvSpPr>
            <p:cNvPr id="47" name="テキスト ボックス 46"/>
            <p:cNvSpPr txBox="1"/>
            <p:nvPr/>
          </p:nvSpPr>
          <p:spPr>
            <a:xfrm>
              <a:off x="222751" y="5378647"/>
              <a:ext cx="1764198" cy="338554"/>
            </a:xfrm>
            <a:prstGeom prst="rect">
              <a:avLst/>
            </a:prstGeom>
            <a:solidFill>
              <a:srgbClr val="FF3F3F"/>
            </a:solidFill>
          </p:spPr>
          <p:txBody>
            <a:bodyPr wrap="square" rtlCol="0">
              <a:spAutoFit/>
            </a:body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チャンネル登録</a:t>
              </a:r>
            </a:p>
          </p:txBody>
        </p:sp>
        <p:sp>
          <p:nvSpPr>
            <p:cNvPr id="65" name="テキスト ボックス 64"/>
            <p:cNvSpPr txBox="1"/>
            <p:nvPr/>
          </p:nvSpPr>
          <p:spPr>
            <a:xfrm>
              <a:off x="188640" y="5695146"/>
              <a:ext cx="1887185" cy="553998"/>
            </a:xfrm>
            <a:prstGeom prst="rect">
              <a:avLst/>
            </a:prstGeom>
            <a:noFill/>
          </p:spPr>
          <p:txBody>
            <a:bodyPr wrap="square" rtlCol="0">
              <a:spAutoFit/>
            </a:bodyPr>
            <a:lstStyle/>
            <a:p>
              <a:pPr algn="ctr"/>
              <a:r>
                <a:rPr lang="ja-JP" altLang="en-US" sz="1000" b="1" dirty="0">
                  <a:latin typeface="BIZ UDPゴシック" panose="020B0400000000000000" pitchFamily="50" charset="-128"/>
                  <a:ea typeface="BIZ UDPゴシック" panose="020B0400000000000000" pitchFamily="50" charset="-128"/>
                </a:rPr>
                <a:t>チャンネル登録者数</a:t>
              </a:r>
              <a:endParaRPr lang="en-US" altLang="ja-JP" sz="1000" b="1" dirty="0">
                <a:latin typeface="BIZ UDPゴシック" panose="020B0400000000000000" pitchFamily="50" charset="-128"/>
                <a:ea typeface="BIZ UDPゴシック" panose="020B0400000000000000" pitchFamily="50" charset="-128"/>
              </a:endParaRPr>
            </a:p>
            <a:p>
              <a:pPr algn="ctr"/>
              <a:r>
                <a:rPr lang="ja-JP" altLang="en-US" sz="1000" b="1" dirty="0">
                  <a:latin typeface="BIZ UDPゴシック" panose="020B0400000000000000" pitchFamily="50" charset="-128"/>
                  <a:ea typeface="BIZ UDPゴシック" panose="020B0400000000000000" pitchFamily="50" charset="-128"/>
                </a:rPr>
                <a:t>“</a:t>
              </a:r>
              <a:r>
                <a:rPr lang="en-US" altLang="ja-JP" sz="1000" b="1" dirty="0">
                  <a:latin typeface="BIZ UDPゴシック" panose="020B0400000000000000" pitchFamily="50" charset="-128"/>
                  <a:ea typeface="BIZ UDPゴシック" panose="020B0400000000000000" pitchFamily="50" charset="-128"/>
                </a:rPr>
                <a:t>4200</a:t>
              </a:r>
              <a:r>
                <a:rPr lang="ja-JP" altLang="en-US" sz="1000" b="1" dirty="0">
                  <a:latin typeface="BIZ UDPゴシック" panose="020B0400000000000000" pitchFamily="50" charset="-128"/>
                  <a:ea typeface="BIZ UDPゴシック" panose="020B0400000000000000" pitchFamily="50" charset="-128"/>
                </a:rPr>
                <a:t>人”到達</a:t>
              </a:r>
              <a:endParaRPr lang="en-US" altLang="ja-JP" sz="1000" b="1" dirty="0">
                <a:latin typeface="BIZ UDPゴシック" panose="020B0400000000000000" pitchFamily="50" charset="-128"/>
                <a:ea typeface="BIZ UDPゴシック" panose="020B0400000000000000" pitchFamily="50" charset="-128"/>
              </a:endParaRPr>
            </a:p>
            <a:p>
              <a:pPr algn="ctr"/>
              <a:r>
                <a:rPr lang="ja-JP" altLang="en-US" sz="1000" b="1" dirty="0">
                  <a:latin typeface="BIZ UDPゴシック" panose="020B0400000000000000" pitchFamily="50" charset="-128"/>
                  <a:ea typeface="BIZ UDPゴシック" panose="020B0400000000000000" pitchFamily="50" charset="-128"/>
                </a:rPr>
                <a:t>皆様のご登録、感謝致します</a:t>
              </a:r>
              <a:endParaRPr lang="en-US" altLang="ja-JP" sz="1000" b="1"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222751" y="5673080"/>
              <a:ext cx="1764198" cy="603951"/>
            </a:xfrm>
            <a:prstGeom prst="rect">
              <a:avLst/>
            </a:prstGeom>
            <a:noFill/>
            <a:ln>
              <a:solidFill>
                <a:srgbClr val="FF3F3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 name="テキスト ボックス 69">
            <a:extLst>
              <a:ext uri="{FF2B5EF4-FFF2-40B4-BE49-F238E27FC236}">
                <a16:creationId xmlns:a16="http://schemas.microsoft.com/office/drawing/2014/main" id="{19B239BB-A545-4B63-8DC4-2BAD2B4B5AC0}"/>
              </a:ext>
            </a:extLst>
          </p:cNvPr>
          <p:cNvSpPr txBox="1"/>
          <p:nvPr/>
        </p:nvSpPr>
        <p:spPr>
          <a:xfrm>
            <a:off x="2634503" y="5409335"/>
            <a:ext cx="678253"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イイネ</a:t>
            </a:r>
          </a:p>
        </p:txBody>
      </p:sp>
      <p:grpSp>
        <p:nvGrpSpPr>
          <p:cNvPr id="8" name="グループ化 7"/>
          <p:cNvGrpSpPr/>
          <p:nvPr/>
        </p:nvGrpSpPr>
        <p:grpSpPr>
          <a:xfrm>
            <a:off x="222751" y="6414548"/>
            <a:ext cx="3134241" cy="1078854"/>
            <a:chOff x="222751" y="6414548"/>
            <a:chExt cx="3134241" cy="1078854"/>
          </a:xfrm>
        </p:grpSpPr>
        <p:sp>
          <p:nvSpPr>
            <p:cNvPr id="2" name="角丸四角形 1"/>
            <p:cNvSpPr/>
            <p:nvPr/>
          </p:nvSpPr>
          <p:spPr>
            <a:xfrm>
              <a:off x="222751" y="6414548"/>
              <a:ext cx="2975988" cy="107885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836712" y="6426450"/>
              <a:ext cx="1687768" cy="261610"/>
            </a:xfrm>
            <a:prstGeom prst="rect">
              <a:avLst/>
            </a:prstGeom>
          </p:spPr>
          <p:txBody>
            <a:bodyPr wrap="square">
              <a:spAutoFit/>
            </a:bodyPr>
            <a:lstStyle/>
            <a:p>
              <a:r>
                <a:rPr lang="ja-JP" altLang="en-US" sz="1100" b="1" dirty="0">
                  <a:latin typeface="BIZ UDP明朝 Medium" panose="02020500000000000000" pitchFamily="18" charset="-128"/>
                  <a:ea typeface="BIZ UDP明朝 Medium" panose="02020500000000000000" pitchFamily="18" charset="-128"/>
                </a:rPr>
                <a:t>●</a:t>
              </a:r>
              <a:r>
                <a:rPr lang="en-US" altLang="ja-JP" sz="1100" b="1" dirty="0">
                  <a:latin typeface="BIZ UDP明朝 Medium" panose="02020500000000000000" pitchFamily="18" charset="-128"/>
                  <a:ea typeface="BIZ UDP明朝 Medium" panose="02020500000000000000" pitchFamily="18" charset="-128"/>
                </a:rPr>
                <a:t>YouTube</a:t>
              </a:r>
              <a:r>
                <a:rPr lang="ja-JP" altLang="en-US" sz="1100" b="1" dirty="0">
                  <a:latin typeface="BIZ UDP明朝 Medium" panose="02020500000000000000" pitchFamily="18" charset="-128"/>
                  <a:ea typeface="BIZ UDP明朝 Medium" panose="02020500000000000000" pitchFamily="18" charset="-128"/>
                </a:rPr>
                <a:t>　発信者●　</a:t>
              </a:r>
              <a:endParaRPr lang="en-US" altLang="ja-JP" sz="1100" b="1" dirty="0">
                <a:latin typeface="BIZ UDP明朝 Medium" panose="02020500000000000000" pitchFamily="18" charset="-128"/>
                <a:ea typeface="BIZ UDP明朝 Medium" panose="02020500000000000000" pitchFamily="18" charset="-128"/>
              </a:endParaRPr>
            </a:p>
          </p:txBody>
        </p:sp>
        <p:sp>
          <p:nvSpPr>
            <p:cNvPr id="59" name="正方形/長方形 58"/>
            <p:cNvSpPr/>
            <p:nvPr/>
          </p:nvSpPr>
          <p:spPr>
            <a:xfrm>
              <a:off x="1054058" y="6703839"/>
              <a:ext cx="2302934" cy="769441"/>
            </a:xfrm>
            <a:prstGeom prst="rect">
              <a:avLst/>
            </a:prstGeom>
          </p:spPr>
          <p:txBody>
            <a:bodyPr wrap="square">
              <a:spAutoFit/>
            </a:bodyPr>
            <a:lstStyle/>
            <a:p>
              <a:r>
                <a:rPr lang="ja-JP" altLang="en-US" sz="1100" b="1" dirty="0">
                  <a:latin typeface="BIZ UDP明朝 Medium" panose="02020500000000000000" pitchFamily="18" charset="-128"/>
                  <a:ea typeface="BIZ UDP明朝 Medium" panose="02020500000000000000" pitchFamily="18" charset="-128"/>
                </a:rPr>
                <a:t>・藤和ビジョン株式会社代表</a:t>
              </a:r>
              <a:endParaRPr lang="en-US" altLang="ja-JP" sz="1100" b="1" dirty="0">
                <a:latin typeface="BIZ UDP明朝 Medium" panose="02020500000000000000" pitchFamily="18" charset="-128"/>
                <a:ea typeface="BIZ UDP明朝 Medium" panose="02020500000000000000" pitchFamily="18" charset="-128"/>
              </a:endParaRPr>
            </a:p>
            <a:p>
              <a:r>
                <a:rPr lang="ja-JP" altLang="en-US" sz="1100" b="1" dirty="0">
                  <a:latin typeface="BIZ UDP明朝 Medium" panose="02020500000000000000" pitchFamily="18" charset="-128"/>
                  <a:ea typeface="BIZ UDP明朝 Medium" panose="02020500000000000000" pitchFamily="18" charset="-128"/>
                </a:rPr>
                <a:t>・鍼灸マッサージ師</a:t>
              </a:r>
              <a:endParaRPr lang="en-US" altLang="ja-JP" sz="1100" b="1" dirty="0">
                <a:latin typeface="BIZ UDP明朝 Medium" panose="02020500000000000000" pitchFamily="18" charset="-128"/>
                <a:ea typeface="BIZ UDP明朝 Medium" panose="02020500000000000000" pitchFamily="18" charset="-128"/>
              </a:endParaRPr>
            </a:p>
            <a:p>
              <a:r>
                <a:rPr lang="ja-JP" altLang="en-US" sz="1100" b="1" dirty="0">
                  <a:latin typeface="BIZ UDP明朝 Medium" panose="02020500000000000000" pitchFamily="18" charset="-128"/>
                  <a:ea typeface="BIZ UDP明朝 Medium" panose="02020500000000000000" pitchFamily="18" charset="-128"/>
                </a:rPr>
                <a:t>・元プロ野球トレーナー</a:t>
              </a:r>
              <a:endParaRPr lang="en-US" altLang="ja-JP" sz="1100" b="1" dirty="0">
                <a:latin typeface="BIZ UDP明朝 Medium" panose="02020500000000000000" pitchFamily="18" charset="-128"/>
                <a:ea typeface="BIZ UDP明朝 Medium" panose="02020500000000000000" pitchFamily="18" charset="-128"/>
              </a:endParaRPr>
            </a:p>
            <a:p>
              <a:r>
                <a:rPr lang="ja-JP" altLang="en-US" sz="1100" b="1" dirty="0">
                  <a:latin typeface="BIZ UDP明朝 Medium" panose="02020500000000000000" pitchFamily="18" charset="-128"/>
                  <a:ea typeface="BIZ UDP明朝 Medium" panose="02020500000000000000" pitchFamily="18" charset="-128"/>
                </a:rPr>
                <a:t>・</a:t>
              </a:r>
              <a:r>
                <a:rPr lang="en-US" altLang="ja-JP" sz="1100" b="1" dirty="0">
                  <a:latin typeface="BIZ UDP明朝 Medium" panose="02020500000000000000" pitchFamily="18" charset="-128"/>
                  <a:ea typeface="BIZ UDP明朝 Medium" panose="02020500000000000000" pitchFamily="18" charset="-128"/>
                </a:rPr>
                <a:t>15</a:t>
              </a:r>
              <a:r>
                <a:rPr lang="ja-JP" altLang="en-US" sz="1100" b="1" dirty="0">
                  <a:latin typeface="BIZ UDP明朝 Medium" panose="02020500000000000000" pitchFamily="18" charset="-128"/>
                  <a:ea typeface="BIZ UDP明朝 Medium" panose="02020500000000000000" pitchFamily="18" charset="-128"/>
                </a:rPr>
                <a:t>年以上の現場での臨床経験　　</a:t>
              </a:r>
              <a:endParaRPr lang="en-US" altLang="ja-JP" sz="1100" b="1" dirty="0">
                <a:latin typeface="BIZ UDP明朝 Medium" panose="02020500000000000000" pitchFamily="18" charset="-128"/>
                <a:ea typeface="BIZ UDP明朝 Medium" panose="02020500000000000000" pitchFamily="18" charset="-128"/>
              </a:endParaRPr>
            </a:p>
          </p:txBody>
        </p:sp>
        <p:grpSp>
          <p:nvGrpSpPr>
            <p:cNvPr id="71" name="グループ化 70"/>
            <p:cNvGrpSpPr/>
            <p:nvPr/>
          </p:nvGrpSpPr>
          <p:grpSpPr>
            <a:xfrm>
              <a:off x="222751" y="6820865"/>
              <a:ext cx="1652437" cy="454064"/>
              <a:chOff x="588343" y="9012410"/>
              <a:chExt cx="1652437" cy="454064"/>
            </a:xfrm>
          </p:grpSpPr>
          <p:sp>
            <p:nvSpPr>
              <p:cNvPr id="73" name="正方形/長方形 72"/>
              <p:cNvSpPr/>
              <p:nvPr/>
            </p:nvSpPr>
            <p:spPr>
              <a:xfrm>
                <a:off x="588343" y="9158697"/>
                <a:ext cx="1652437" cy="307777"/>
              </a:xfrm>
              <a:prstGeom prst="rect">
                <a:avLst/>
              </a:prstGeom>
            </p:spPr>
            <p:txBody>
              <a:bodyPr wrap="square">
                <a:spAutoFit/>
              </a:bodyPr>
              <a:lstStyle/>
              <a:p>
                <a:r>
                  <a:rPr lang="ja-JP" altLang="en-US" sz="1400" b="1" dirty="0">
                    <a:latin typeface="BIZ UDP明朝 Medium" panose="02020500000000000000" pitchFamily="18" charset="-128"/>
                    <a:ea typeface="BIZ UDP明朝 Medium" panose="02020500000000000000" pitchFamily="18" charset="-128"/>
                  </a:rPr>
                  <a:t>須藤　新　</a:t>
                </a:r>
                <a:endParaRPr lang="en-US" altLang="ja-JP" sz="1400" b="1" dirty="0">
                  <a:latin typeface="BIZ UDP明朝 Medium" panose="02020500000000000000" pitchFamily="18" charset="-128"/>
                  <a:ea typeface="BIZ UDP明朝 Medium" panose="02020500000000000000" pitchFamily="18" charset="-128"/>
                </a:endParaRPr>
              </a:p>
            </p:txBody>
          </p:sp>
          <p:sp>
            <p:nvSpPr>
              <p:cNvPr id="74" name="正方形/長方形 73"/>
              <p:cNvSpPr/>
              <p:nvPr/>
            </p:nvSpPr>
            <p:spPr>
              <a:xfrm>
                <a:off x="626240" y="9012410"/>
                <a:ext cx="680417" cy="230832"/>
              </a:xfrm>
              <a:prstGeom prst="rect">
                <a:avLst/>
              </a:prstGeom>
            </p:spPr>
            <p:txBody>
              <a:bodyPr wrap="square">
                <a:spAutoFit/>
              </a:bodyPr>
              <a:lstStyle/>
              <a:p>
                <a:r>
                  <a:rPr lang="ja-JP" altLang="en-US" sz="900" b="1" dirty="0">
                    <a:latin typeface="BIZ UDP明朝 Medium" panose="02020500000000000000" pitchFamily="18" charset="-128"/>
                    <a:ea typeface="BIZ UDP明朝 Medium" panose="02020500000000000000" pitchFamily="18" charset="-128"/>
                  </a:rPr>
                  <a:t>すどう　　</a:t>
                </a:r>
                <a:endParaRPr lang="en-US" altLang="ja-JP" sz="900" b="1" dirty="0">
                  <a:latin typeface="BIZ UDP明朝 Medium" panose="02020500000000000000" pitchFamily="18" charset="-128"/>
                  <a:ea typeface="BIZ UDP明朝 Medium" panose="02020500000000000000" pitchFamily="18" charset="-128"/>
                </a:endParaRPr>
              </a:p>
            </p:txBody>
          </p:sp>
          <p:sp>
            <p:nvSpPr>
              <p:cNvPr id="75" name="正方形/長方形 74"/>
              <p:cNvSpPr/>
              <p:nvPr/>
            </p:nvSpPr>
            <p:spPr>
              <a:xfrm>
                <a:off x="1058288" y="9012410"/>
                <a:ext cx="680417" cy="230832"/>
              </a:xfrm>
              <a:prstGeom prst="rect">
                <a:avLst/>
              </a:prstGeom>
            </p:spPr>
            <p:txBody>
              <a:bodyPr wrap="square">
                <a:spAutoFit/>
              </a:bodyPr>
              <a:lstStyle/>
              <a:p>
                <a:r>
                  <a:rPr lang="ja-JP" altLang="en-US" sz="900" b="1" dirty="0">
                    <a:latin typeface="BIZ UDP明朝 Medium" panose="02020500000000000000" pitchFamily="18" charset="-128"/>
                    <a:ea typeface="BIZ UDP明朝 Medium" panose="02020500000000000000" pitchFamily="18" charset="-128"/>
                  </a:rPr>
                  <a:t>しん　　</a:t>
                </a:r>
                <a:endParaRPr lang="en-US" altLang="ja-JP" sz="900" b="1" dirty="0">
                  <a:latin typeface="BIZ UDP明朝 Medium" panose="02020500000000000000" pitchFamily="18" charset="-128"/>
                  <a:ea typeface="BIZ UDP明朝 Medium" panose="02020500000000000000" pitchFamily="18" charset="-128"/>
                </a:endParaRPr>
              </a:p>
            </p:txBody>
          </p:sp>
        </p:grpSp>
      </p:grpSp>
      <p:sp>
        <p:nvSpPr>
          <p:cNvPr id="78" name="テキスト ボックス 77"/>
          <p:cNvSpPr txBox="1"/>
          <p:nvPr/>
        </p:nvSpPr>
        <p:spPr>
          <a:xfrm>
            <a:off x="4417607" y="8037289"/>
            <a:ext cx="2052610" cy="369332"/>
          </a:xfrm>
          <a:prstGeom prst="rect">
            <a:avLst/>
          </a:prstGeom>
          <a:noFill/>
        </p:spPr>
        <p:txBody>
          <a:bodyPr wrap="square" rtlCol="0">
            <a:spAutoFit/>
          </a:bodyPr>
          <a:lstStyle/>
          <a:p>
            <a:r>
              <a:rPr kumimoji="1" lang="en-US" altLang="ja-JP" dirty="0">
                <a:solidFill>
                  <a:srgbClr val="0066FF"/>
                </a:solidFill>
              </a:rPr>
              <a:t>@</a:t>
            </a:r>
            <a:r>
              <a:rPr kumimoji="1" lang="en-US" altLang="ja-JP" dirty="0" err="1">
                <a:solidFill>
                  <a:srgbClr val="0066FF"/>
                </a:solidFill>
              </a:rPr>
              <a:t>towa_massage</a:t>
            </a:r>
            <a:endParaRPr kumimoji="1" lang="ja-JP" altLang="en-US" dirty="0">
              <a:solidFill>
                <a:srgbClr val="0066FF"/>
              </a:solidFill>
            </a:endParaRPr>
          </a:p>
        </p:txBody>
      </p:sp>
      <p:sp>
        <p:nvSpPr>
          <p:cNvPr id="79" name="テキスト ボックス 78"/>
          <p:cNvSpPr txBox="1"/>
          <p:nvPr/>
        </p:nvSpPr>
        <p:spPr>
          <a:xfrm>
            <a:off x="903168" y="7805876"/>
            <a:ext cx="5462522" cy="307777"/>
          </a:xfrm>
          <a:prstGeom prst="rect">
            <a:avLst/>
          </a:prstGeom>
          <a:noFill/>
        </p:spPr>
        <p:txBody>
          <a:bodyPr wrap="square" rtlCol="0">
            <a:spAutoFit/>
          </a:bodyPr>
          <a:lstStyle/>
          <a:p>
            <a:r>
              <a:rPr kumimoji="1" lang="ja-JP" altLang="en-US" sz="1400" u="sng" dirty="0">
                <a:latin typeface="BIZ UDPゴシック" panose="020B0400000000000000" pitchFamily="50" charset="-128"/>
                <a:ea typeface="BIZ UDPゴシック" panose="020B0400000000000000" pitchFamily="50" charset="-128"/>
              </a:rPr>
              <a:t>藤和マッサージ公式</a:t>
            </a:r>
            <a:r>
              <a:rPr kumimoji="1" lang="en-US" altLang="ja-JP" sz="1400" u="sng" dirty="0">
                <a:latin typeface="BIZ UDPゴシック" panose="020B0400000000000000" pitchFamily="50" charset="-128"/>
                <a:ea typeface="BIZ UDPゴシック" panose="020B0400000000000000" pitchFamily="50" charset="-128"/>
              </a:rPr>
              <a:t>Twitter</a:t>
            </a:r>
            <a:r>
              <a:rPr kumimoji="1" lang="ja-JP" altLang="en-US" sz="1400" u="sng" dirty="0">
                <a:latin typeface="BIZ UDPゴシック" panose="020B0400000000000000" pitchFamily="50" charset="-128"/>
                <a:ea typeface="BIZ UDPゴシック" panose="020B0400000000000000" pitchFamily="50" charset="-128"/>
              </a:rPr>
              <a:t>では、施術者の一コマを紹介中です！</a:t>
            </a:r>
          </a:p>
        </p:txBody>
      </p:sp>
      <p:sp>
        <p:nvSpPr>
          <p:cNvPr id="82" name="ハート 81"/>
          <p:cNvSpPr/>
          <p:nvPr/>
        </p:nvSpPr>
        <p:spPr>
          <a:xfrm>
            <a:off x="745720" y="8171272"/>
            <a:ext cx="200778" cy="176934"/>
          </a:xfrm>
          <a:prstGeom prst="heart">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4" name="図 83">
            <a:extLst>
              <a:ext uri="{FF2B5EF4-FFF2-40B4-BE49-F238E27FC236}">
                <a16:creationId xmlns:a16="http://schemas.microsoft.com/office/drawing/2014/main" id="{11D129A3-ACE9-493E-991B-AA08D3F7C945}"/>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6200" b="99500" l="3946" r="96301">
                        <a14:foregroundMark x1="36991" y1="14900" x2="49692" y2="17000"/>
                        <a14:foregroundMark x1="8261" y1="68400" x2="10727" y2="83100"/>
                        <a14:foregroundMark x1="90629" y1="67200" x2="90629" y2="79900"/>
                        <a14:foregroundMark x1="36745" y1="71900" x2="36745" y2="99500"/>
                        <a14:foregroundMark x1="38594" y1="12000" x2="42170" y2="30500"/>
                        <a14:foregroundMark x1="53514" y1="12000" x2="50308" y2="16700"/>
                        <a14:foregroundMark x1="23798" y1="38300" x2="13440" y2="34100"/>
                        <a14:foregroundMark x1="29100" y1="35300" x2="57830" y2="6200"/>
                        <a14:foregroundMark x1="57830" y1="6200" x2="22811" y2="32100"/>
                        <a14:foregroundMark x1="22811" y1="32100" x2="61652" y2="11400"/>
                        <a14:foregroundMark x1="61652" y1="11400" x2="66091" y2="24700"/>
                        <a14:foregroundMark x1="8631" y1="81800" x2="7522" y2="75400"/>
                        <a14:foregroundMark x1="4932" y1="78300" x2="4192" y2="76500"/>
                        <a14:foregroundMark x1="90382" y1="65700" x2="93218" y2="76100"/>
                        <a14:foregroundMark x1="93218" y1="67300" x2="96301" y2="73500"/>
                        <a14:backgroundMark x1="82244" y1="10300" x2="88656" y2="18000"/>
                      </a14:backgroundRemoval>
                    </a14:imgEffect>
                  </a14:imgLayer>
                </a14:imgProps>
              </a:ext>
              <a:ext uri="{28A0092B-C50C-407E-A947-70E740481C1C}">
                <a14:useLocalDpi xmlns:a14="http://schemas.microsoft.com/office/drawing/2010/main" val="0"/>
              </a:ext>
            </a:extLst>
          </a:blip>
          <a:srcRect t="5342" b="3811"/>
          <a:stretch/>
        </p:blipFill>
        <p:spPr>
          <a:xfrm>
            <a:off x="5927268" y="8576066"/>
            <a:ext cx="496853" cy="529712"/>
          </a:xfrm>
          <a:prstGeom prst="rect">
            <a:avLst/>
          </a:prstGeom>
        </p:spPr>
      </p:pic>
      <p:pic>
        <p:nvPicPr>
          <p:cNvPr id="85" name="図 84"/>
          <p:cNvPicPr>
            <a:picLocks noChangeAspect="1"/>
          </p:cNvPicPr>
          <p:nvPr/>
        </p:nvPicPr>
        <p:blipFill>
          <a:blip r:embed="rId12"/>
          <a:stretch>
            <a:fillRect/>
          </a:stretch>
        </p:blipFill>
        <p:spPr>
          <a:xfrm>
            <a:off x="405885" y="9132905"/>
            <a:ext cx="619951" cy="702219"/>
          </a:xfrm>
          <a:prstGeom prst="rect">
            <a:avLst/>
          </a:prstGeom>
        </p:spPr>
      </p:pic>
      <p:sp>
        <p:nvSpPr>
          <p:cNvPr id="86" name="角丸四角形吹き出し 85"/>
          <p:cNvSpPr/>
          <p:nvPr/>
        </p:nvSpPr>
        <p:spPr>
          <a:xfrm>
            <a:off x="222751" y="8465035"/>
            <a:ext cx="5612610" cy="653367"/>
          </a:xfrm>
          <a:prstGeom prst="wedgeRoundRectCallout">
            <a:avLst>
              <a:gd name="adj1" fmla="val 51450"/>
              <a:gd name="adj2" fmla="val 9755"/>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角丸四角形吹き出し 86"/>
          <p:cNvSpPr/>
          <p:nvPr/>
        </p:nvSpPr>
        <p:spPr>
          <a:xfrm>
            <a:off x="1132232" y="9205593"/>
            <a:ext cx="5501400" cy="551097"/>
          </a:xfrm>
          <a:prstGeom prst="wedgeRoundRectCallout">
            <a:avLst>
              <a:gd name="adj1" fmla="val -51913"/>
              <a:gd name="adj2" fmla="val 11483"/>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356992" y="4604309"/>
            <a:ext cx="47188" cy="50329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3356992" y="5276070"/>
            <a:ext cx="45719" cy="128375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3354731" y="6698101"/>
            <a:ext cx="57772" cy="81480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268705" y="8504987"/>
            <a:ext cx="5612610" cy="600164"/>
          </a:xfrm>
          <a:prstGeom prst="rect">
            <a:avLst/>
          </a:prstGeom>
          <a:noFill/>
        </p:spPr>
        <p:txBody>
          <a:bodyPr wrap="square" rtlCol="0">
            <a:spAutoFit/>
          </a:bodyPr>
          <a:lstStyle/>
          <a:p>
            <a:r>
              <a:rPr lang="ja-JP" altLang="en-US" sz="1100" b="0" i="0" dirty="0">
                <a:solidFill>
                  <a:srgbClr val="0F1419"/>
                </a:solidFill>
                <a:effectLst/>
                <a:latin typeface="BIZ UDPゴシック" panose="020B0400000000000000" pitchFamily="50" charset="-128"/>
                <a:ea typeface="BIZ UDPゴシック" panose="020B0400000000000000" pitchFamily="50" charset="-128"/>
              </a:rPr>
              <a:t>先日、訪問マッサージのご利用者様より施術中の会話が少ないとのご指摘を頂きました。元々口下手ということに加え、コロナ禍で感染防止の配慮のつもりでもありましたが、ご利用者様が快く施術を受けて頂く為にはどうあるべきか反省するいい機会となりました。</a:t>
            </a:r>
            <a:endParaRPr lang="en-US" altLang="ja-JP" sz="1100" dirty="0">
              <a:latin typeface="BIZ UDPゴシック" panose="020B0400000000000000" pitchFamily="50" charset="-128"/>
              <a:ea typeface="BIZ UDPゴシック" panose="020B0400000000000000" pitchFamily="50" charset="-128"/>
            </a:endParaRPr>
          </a:p>
        </p:txBody>
      </p:sp>
      <p:pic>
        <p:nvPicPr>
          <p:cNvPr id="61" name="図 60">
            <a:extLst>
              <a:ext uri="{FF2B5EF4-FFF2-40B4-BE49-F238E27FC236}">
                <a16:creationId xmlns:a16="http://schemas.microsoft.com/office/drawing/2014/main" id="{A1BAD4FD-67B1-41C9-9C1F-0B191239BB14}"/>
              </a:ext>
            </a:extLst>
          </p:cNvPr>
          <p:cNvPicPr>
            <a:picLocks noChangeAspect="1"/>
          </p:cNvPicPr>
          <p:nvPr/>
        </p:nvPicPr>
        <p:blipFill rotWithShape="1">
          <a:blip r:embed="rId13"/>
          <a:srcRect l="5218" t="46014" r="67327" b="26654"/>
          <a:stretch/>
        </p:blipFill>
        <p:spPr>
          <a:xfrm>
            <a:off x="194389" y="2330444"/>
            <a:ext cx="3049960" cy="1707107"/>
          </a:xfrm>
          <a:prstGeom prst="rect">
            <a:avLst/>
          </a:prstGeom>
        </p:spPr>
      </p:pic>
      <p:sp>
        <p:nvSpPr>
          <p:cNvPr id="62" name="テキスト ボックス 61"/>
          <p:cNvSpPr txBox="1"/>
          <p:nvPr/>
        </p:nvSpPr>
        <p:spPr>
          <a:xfrm>
            <a:off x="3426145" y="6649179"/>
            <a:ext cx="3302889"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注意点や発展は下記の通りです。</a:t>
            </a:r>
            <a:endParaRPr lang="en-US" altLang="ja-JP" sz="1100" dirty="0">
              <a:latin typeface="BIZ UDPゴシック" panose="020B0400000000000000" pitchFamily="50" charset="-128"/>
              <a:ea typeface="BIZ UDPゴシック" panose="020B0400000000000000" pitchFamily="50" charset="-128"/>
            </a:endParaRPr>
          </a:p>
        </p:txBody>
      </p:sp>
      <p:sp>
        <p:nvSpPr>
          <p:cNvPr id="66" name="テキスト ボックス 65">
            <a:extLst>
              <a:ext uri="{FF2B5EF4-FFF2-40B4-BE49-F238E27FC236}">
                <a16:creationId xmlns:a16="http://schemas.microsoft.com/office/drawing/2014/main" id="{9886EF9D-F099-4CDB-9D7E-7138784CAD9D}"/>
              </a:ext>
            </a:extLst>
          </p:cNvPr>
          <p:cNvSpPr txBox="1"/>
          <p:nvPr/>
        </p:nvSpPr>
        <p:spPr>
          <a:xfrm>
            <a:off x="1213940" y="9181059"/>
            <a:ext cx="5337984" cy="600164"/>
          </a:xfrm>
          <a:prstGeom prst="rect">
            <a:avLst/>
          </a:prstGeom>
          <a:noFill/>
        </p:spPr>
        <p:txBody>
          <a:bodyPr wrap="square">
            <a:spAutoFit/>
          </a:bodyPr>
          <a:lstStyle/>
          <a:p>
            <a:r>
              <a:rPr lang="ja-JP" altLang="en-US" sz="1100" b="0" i="0" dirty="0">
                <a:solidFill>
                  <a:srgbClr val="0F1419"/>
                </a:solidFill>
                <a:effectLst/>
                <a:latin typeface="BIZ UDPゴシック" panose="020B0400000000000000" pitchFamily="50" charset="-128"/>
                <a:ea typeface="BIZ UDPゴシック" panose="020B0400000000000000" pitchFamily="50" charset="-128"/>
              </a:rPr>
              <a:t>多発性骨髄腫により、下肢の筋力低下があり、立位保持もフラフラカクカクしていたが、最近めきめき向上し部屋の中なら独歩でスタスタ歩き、フロアを歩行器で速いスピードで歩行訓練出来るまでになられてきました</a:t>
            </a:r>
            <a:endParaRPr lang="ja-JP" altLang="en-US"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4320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6891" y="7122424"/>
            <a:ext cx="955060" cy="955060"/>
          </a:xfrm>
          <a:prstGeom prst="rect">
            <a:avLst/>
          </a:prstGeom>
        </p:spPr>
      </p:pic>
      <p:sp>
        <p:nvSpPr>
          <p:cNvPr id="18" name="四角形: 角を丸くする 17">
            <a:extLst>
              <a:ext uri="{FF2B5EF4-FFF2-40B4-BE49-F238E27FC236}">
                <a16:creationId xmlns:a16="http://schemas.microsoft.com/office/drawing/2014/main" id="{02160654-6A22-473C-8AF5-80CD802FD10D}"/>
              </a:ext>
            </a:extLst>
          </p:cNvPr>
          <p:cNvSpPr/>
          <p:nvPr/>
        </p:nvSpPr>
        <p:spPr>
          <a:xfrm>
            <a:off x="558779" y="8078110"/>
            <a:ext cx="5832648" cy="475290"/>
          </a:xfrm>
          <a:prstGeom prst="roundRect">
            <a:avLst/>
          </a:prstGeom>
          <a:noFill/>
          <a:ln w="571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CCE00B71-1A29-4F49-AFB4-5E5E8C61BEE5}"/>
              </a:ext>
            </a:extLst>
          </p:cNvPr>
          <p:cNvCxnSpPr/>
          <p:nvPr/>
        </p:nvCxnSpPr>
        <p:spPr>
          <a:xfrm>
            <a:off x="185950" y="4520952"/>
            <a:ext cx="6408712"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1C4E7FDF-0982-43A3-A80E-AE60C7D021E2}"/>
              </a:ext>
            </a:extLst>
          </p:cNvPr>
          <p:cNvSpPr/>
          <p:nvPr/>
        </p:nvSpPr>
        <p:spPr>
          <a:xfrm>
            <a:off x="260648" y="8089933"/>
            <a:ext cx="6065247" cy="400110"/>
          </a:xfrm>
          <a:prstGeom prst="rect">
            <a:avLst/>
          </a:prstGeom>
        </p:spPr>
        <p:txBody>
          <a:bodyPr wrap="square">
            <a:spAutoFit/>
          </a:bodyPr>
          <a:lstStyle/>
          <a:p>
            <a:r>
              <a:rPr lang="ja-JP" altLang="en-US" sz="2000" dirty="0">
                <a:solidFill>
                  <a:prstClr val="black"/>
                </a:solidFill>
              </a:rPr>
              <a:t>　　　</a:t>
            </a:r>
            <a:r>
              <a:rPr lang="ja-JP" altLang="en-US" sz="2000" dirty="0">
                <a:solidFill>
                  <a:prstClr val="black"/>
                </a:solidFill>
                <a:latin typeface="HG丸ｺﾞｼｯｸM-PRO" pitchFamily="50" charset="-128"/>
                <a:ea typeface="HG丸ｺﾞｼｯｸM-PRO" pitchFamily="50" charset="-128"/>
              </a:rPr>
              <a:t>無料体験マッサージ、いつでもお気軽にどうぞ　　　</a:t>
            </a:r>
            <a:endParaRPr lang="en-US" altLang="ja-JP" sz="2000" dirty="0">
              <a:solidFill>
                <a:prstClr val="black"/>
              </a:solidFill>
              <a:latin typeface="HG丸ｺﾞｼｯｸM-PRO" pitchFamily="50" charset="-128"/>
              <a:ea typeface="HG丸ｺﾞｼｯｸM-PRO" pitchFamily="50" charset="-128"/>
            </a:endParaRPr>
          </a:p>
        </p:txBody>
      </p:sp>
      <p:sp>
        <p:nvSpPr>
          <p:cNvPr id="6" name="正方形/長方形 5">
            <a:extLst>
              <a:ext uri="{FF2B5EF4-FFF2-40B4-BE49-F238E27FC236}">
                <a16:creationId xmlns:a16="http://schemas.microsoft.com/office/drawing/2014/main" id="{F0652D37-19A4-46B2-B9A7-F697BA8A1738}"/>
              </a:ext>
            </a:extLst>
          </p:cNvPr>
          <p:cNvSpPr/>
          <p:nvPr/>
        </p:nvSpPr>
        <p:spPr>
          <a:xfrm>
            <a:off x="2636912" y="8761873"/>
            <a:ext cx="4400442" cy="1015663"/>
          </a:xfrm>
          <a:prstGeom prst="rect">
            <a:avLst/>
          </a:prstGeom>
        </p:spPr>
        <p:txBody>
          <a:bodyPr wrap="square">
            <a:spAutoFit/>
          </a:bodyPr>
          <a:lstStyle/>
          <a:p>
            <a:r>
              <a:rPr lang="ja-JP" altLang="en-US" sz="1200" dirty="0">
                <a:solidFill>
                  <a:prstClr val="black"/>
                </a:solidFill>
                <a:latin typeface="HG丸ｺﾞｼｯｸM-PRO" pitchFamily="50" charset="-128"/>
                <a:ea typeface="HG丸ｺﾞｼｯｸM-PRO" pitchFamily="50" charset="-128"/>
              </a:rPr>
              <a:t>相模原院☎</a:t>
            </a:r>
            <a:r>
              <a:rPr lang="en-US" altLang="ja-JP" sz="1200" dirty="0">
                <a:solidFill>
                  <a:prstClr val="black"/>
                </a:solidFill>
                <a:latin typeface="HG丸ｺﾞｼｯｸM-PRO" pitchFamily="50" charset="-128"/>
                <a:ea typeface="HG丸ｺﾞｼｯｸM-PRO" pitchFamily="50" charset="-128"/>
              </a:rPr>
              <a:t>042-855-0420  </a:t>
            </a:r>
            <a:r>
              <a:rPr lang="ja-JP" altLang="en-US" sz="1200" dirty="0">
                <a:solidFill>
                  <a:prstClr val="black"/>
                </a:solidFill>
                <a:latin typeface="HG丸ｺﾞｼｯｸM-PRO" pitchFamily="50" charset="-128"/>
                <a:ea typeface="HG丸ｺﾞｼｯｸM-PRO" pitchFamily="50" charset="-128"/>
              </a:rPr>
              <a:t> </a:t>
            </a:r>
            <a:r>
              <a:rPr lang="ja-JP" altLang="en-US" sz="1000" dirty="0">
                <a:solidFill>
                  <a:prstClr val="black"/>
                </a:solidFill>
                <a:latin typeface="HG丸ｺﾞｼｯｸM-PRO" pitchFamily="50" charset="-128"/>
                <a:ea typeface="HG丸ｺﾞｼｯｸM-PRO" pitchFamily="50" charset="-128"/>
              </a:rPr>
              <a:t>相模原市南区南台</a:t>
            </a:r>
            <a:r>
              <a:rPr lang="en-US" altLang="ja-JP" sz="1000" dirty="0">
                <a:solidFill>
                  <a:prstClr val="black"/>
                </a:solidFill>
                <a:latin typeface="HG丸ｺﾞｼｯｸM-PRO" pitchFamily="50" charset="-128"/>
                <a:ea typeface="HG丸ｺﾞｼｯｸM-PRO" pitchFamily="50" charset="-128"/>
              </a:rPr>
              <a:t>4-13-23-1</a:t>
            </a:r>
            <a:r>
              <a:rPr lang="ja-JP" altLang="en-US" sz="1000" dirty="0">
                <a:solidFill>
                  <a:prstClr val="black"/>
                </a:solidFill>
                <a:latin typeface="HG丸ｺﾞｼｯｸM-PRO" pitchFamily="50" charset="-128"/>
                <a:ea typeface="HG丸ｺﾞｼｯｸM-PRO" pitchFamily="50" charset="-128"/>
              </a:rPr>
              <a:t>階</a:t>
            </a:r>
            <a:endParaRPr lang="en-US" altLang="ja-JP" sz="10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町田院　☎</a:t>
            </a:r>
            <a:r>
              <a:rPr lang="en-US" altLang="ja-JP" sz="1200" dirty="0">
                <a:solidFill>
                  <a:prstClr val="black"/>
                </a:solidFill>
                <a:latin typeface="HG丸ｺﾞｼｯｸM-PRO" pitchFamily="50" charset="-128"/>
                <a:ea typeface="HG丸ｺﾞｼｯｸM-PRO" pitchFamily="50" charset="-128"/>
              </a:rPr>
              <a:t>042-851-7528</a:t>
            </a:r>
            <a:r>
              <a:rPr lang="ja-JP" altLang="en-US" sz="1100" dirty="0">
                <a:solidFill>
                  <a:prstClr val="black"/>
                </a:solidFill>
                <a:latin typeface="HG丸ｺﾞｼｯｸM-PRO" pitchFamily="50" charset="-128"/>
                <a:ea typeface="HG丸ｺﾞｼｯｸM-PRO" pitchFamily="50" charset="-128"/>
              </a:rPr>
              <a:t>　</a:t>
            </a:r>
            <a:r>
              <a:rPr lang="ja-JP" altLang="en-US" sz="1000" dirty="0">
                <a:solidFill>
                  <a:prstClr val="black"/>
                </a:solidFill>
                <a:latin typeface="HG丸ｺﾞｼｯｸM-PRO" pitchFamily="50" charset="-128"/>
                <a:ea typeface="HG丸ｺﾞｼｯｸM-PRO" pitchFamily="50" charset="-128"/>
              </a:rPr>
              <a:t>町田市森野</a:t>
            </a:r>
            <a:r>
              <a:rPr lang="en-US" altLang="ja-JP" sz="1000" dirty="0">
                <a:solidFill>
                  <a:prstClr val="black"/>
                </a:solidFill>
                <a:latin typeface="HG丸ｺﾞｼｯｸM-PRO" pitchFamily="50" charset="-128"/>
                <a:ea typeface="HG丸ｺﾞｼｯｸM-PRO" pitchFamily="50" charset="-128"/>
              </a:rPr>
              <a:t>4‐17‐23-2</a:t>
            </a:r>
            <a:r>
              <a:rPr lang="ja-JP" altLang="en-US" sz="1000" dirty="0">
                <a:solidFill>
                  <a:prstClr val="black"/>
                </a:solidFill>
                <a:latin typeface="HG丸ｺﾞｼｯｸM-PRO" pitchFamily="50" charset="-128"/>
                <a:ea typeface="HG丸ｺﾞｼｯｸM-PRO" pitchFamily="50" charset="-128"/>
              </a:rPr>
              <a:t>階</a:t>
            </a:r>
            <a:r>
              <a:rPr lang="en-US" altLang="ja-JP" sz="1000" dirty="0">
                <a:solidFill>
                  <a:prstClr val="black"/>
                </a:solidFill>
                <a:latin typeface="HG丸ｺﾞｼｯｸM-PRO" pitchFamily="50" charset="-128"/>
                <a:ea typeface="HG丸ｺﾞｼｯｸM-PRO" pitchFamily="50" charset="-128"/>
              </a:rPr>
              <a:t>-B</a:t>
            </a:r>
          </a:p>
          <a:p>
            <a:r>
              <a:rPr lang="ja-JP" altLang="en-US" sz="1200" dirty="0">
                <a:solidFill>
                  <a:prstClr val="black"/>
                </a:solidFill>
                <a:latin typeface="HG丸ｺﾞｼｯｸM-PRO" pitchFamily="50" charset="-128"/>
                <a:ea typeface="HG丸ｺﾞｼｯｸM-PRO" pitchFamily="50" charset="-128"/>
              </a:rPr>
              <a:t>海老名院☎</a:t>
            </a:r>
            <a:r>
              <a:rPr lang="en-US" altLang="ja-JP" sz="1200" dirty="0">
                <a:solidFill>
                  <a:prstClr val="black"/>
                </a:solidFill>
                <a:latin typeface="HG丸ｺﾞｼｯｸM-PRO" pitchFamily="50" charset="-128"/>
                <a:ea typeface="HG丸ｺﾞｼｯｸM-PRO" pitchFamily="50" charset="-128"/>
              </a:rPr>
              <a:t>046-204-5482</a:t>
            </a:r>
            <a:r>
              <a:rPr lang="ja-JP" altLang="en-US" sz="1100" dirty="0">
                <a:solidFill>
                  <a:prstClr val="black"/>
                </a:solidFill>
                <a:latin typeface="HG丸ｺﾞｼｯｸM-PRO" pitchFamily="50" charset="-128"/>
                <a:ea typeface="HG丸ｺﾞｼｯｸM-PRO" pitchFamily="50" charset="-128"/>
              </a:rPr>
              <a:t>　</a:t>
            </a:r>
            <a:r>
              <a:rPr lang="ja-JP" altLang="en-US" sz="1000" dirty="0">
                <a:solidFill>
                  <a:prstClr val="black"/>
                </a:solidFill>
                <a:latin typeface="HG丸ｺﾞｼｯｸM-PRO" pitchFamily="50" charset="-128"/>
                <a:ea typeface="HG丸ｺﾞｼｯｸM-PRO" pitchFamily="50" charset="-128"/>
              </a:rPr>
              <a:t>海老名市大谷北</a:t>
            </a:r>
            <a:r>
              <a:rPr lang="en-US" altLang="ja-JP" sz="1000" dirty="0">
                <a:solidFill>
                  <a:prstClr val="black"/>
                </a:solidFill>
                <a:latin typeface="HG丸ｺﾞｼｯｸM-PRO" pitchFamily="50" charset="-128"/>
                <a:ea typeface="HG丸ｺﾞｼｯｸM-PRO" pitchFamily="50" charset="-128"/>
              </a:rPr>
              <a:t>1-5-9-301</a:t>
            </a:r>
          </a:p>
          <a:p>
            <a:r>
              <a:rPr lang="ja-JP" altLang="en-US" sz="1200" dirty="0">
                <a:solidFill>
                  <a:prstClr val="black"/>
                </a:solidFill>
                <a:latin typeface="HG丸ｺﾞｼｯｸM-PRO" pitchFamily="50" charset="-128"/>
                <a:ea typeface="HG丸ｺﾞｼｯｸM-PRO" pitchFamily="50" charset="-128"/>
              </a:rPr>
              <a:t>二俣川院☎</a:t>
            </a:r>
            <a:r>
              <a:rPr lang="en-US" altLang="ja-JP" sz="1200" dirty="0">
                <a:solidFill>
                  <a:prstClr val="black"/>
                </a:solidFill>
                <a:latin typeface="HG丸ｺﾞｼｯｸM-PRO" pitchFamily="50" charset="-128"/>
                <a:ea typeface="HG丸ｺﾞｼｯｸM-PRO" pitchFamily="50" charset="-128"/>
              </a:rPr>
              <a:t>045-442-5439</a:t>
            </a:r>
            <a:r>
              <a:rPr lang="ja-JP" altLang="en-US" sz="1200" dirty="0">
                <a:solidFill>
                  <a:prstClr val="black"/>
                </a:solidFill>
                <a:latin typeface="HG丸ｺﾞｼｯｸM-PRO" pitchFamily="50" charset="-128"/>
                <a:ea typeface="HG丸ｺﾞｼｯｸM-PRO" pitchFamily="50" charset="-128"/>
              </a:rPr>
              <a:t>　</a:t>
            </a:r>
            <a:r>
              <a:rPr lang="zh-CN" altLang="en-US" sz="1000" dirty="0">
                <a:solidFill>
                  <a:prstClr val="black"/>
                </a:solidFill>
                <a:latin typeface="HG丸ｺﾞｼｯｸM-PRO" pitchFamily="50" charset="-128"/>
                <a:ea typeface="HG丸ｺﾞｼｯｸM-PRO" pitchFamily="50" charset="-128"/>
              </a:rPr>
              <a:t>横浜市旭区二俣川</a:t>
            </a:r>
            <a:r>
              <a:rPr lang="en-US" altLang="zh-CN" sz="1000" dirty="0">
                <a:solidFill>
                  <a:prstClr val="black"/>
                </a:solidFill>
                <a:latin typeface="HG丸ｺﾞｼｯｸM-PRO" pitchFamily="50" charset="-128"/>
                <a:ea typeface="HG丸ｺﾞｼｯｸM-PRO" pitchFamily="50" charset="-128"/>
              </a:rPr>
              <a:t>1-32</a:t>
            </a:r>
            <a:r>
              <a:rPr lang="en-US" altLang="ja-JP" sz="1000" dirty="0">
                <a:solidFill>
                  <a:prstClr val="black"/>
                </a:solidFill>
                <a:latin typeface="HG丸ｺﾞｼｯｸM-PRO" pitchFamily="50" charset="-128"/>
                <a:ea typeface="HG丸ｺﾞｼｯｸM-PRO" pitchFamily="50" charset="-128"/>
              </a:rPr>
              <a:t>-100</a:t>
            </a:r>
          </a:p>
          <a:p>
            <a:r>
              <a:rPr lang="ja-JP" altLang="en-US" sz="1200" dirty="0">
                <a:solidFill>
                  <a:prstClr val="black"/>
                </a:solidFill>
                <a:latin typeface="HG丸ｺﾞｼｯｸM-PRO" pitchFamily="50" charset="-128"/>
                <a:ea typeface="HG丸ｺﾞｼｯｸM-PRO" pitchFamily="50" charset="-128"/>
              </a:rPr>
              <a:t>青葉台院☎</a:t>
            </a:r>
            <a:r>
              <a:rPr lang="en-US" altLang="ja-JP" sz="1200" dirty="0">
                <a:solidFill>
                  <a:prstClr val="black"/>
                </a:solidFill>
                <a:latin typeface="HG丸ｺﾞｼｯｸM-PRO" pitchFamily="50" charset="-128"/>
                <a:ea typeface="HG丸ｺﾞｼｯｸM-PRO" pitchFamily="50" charset="-128"/>
              </a:rPr>
              <a:t>045-508-9560</a:t>
            </a:r>
            <a:r>
              <a:rPr lang="ja-JP" altLang="en-US" sz="1200" dirty="0">
                <a:solidFill>
                  <a:prstClr val="black"/>
                </a:solidFill>
                <a:latin typeface="HG丸ｺﾞｼｯｸM-PRO" pitchFamily="50" charset="-128"/>
                <a:ea typeface="HG丸ｺﾞｼｯｸM-PRO" pitchFamily="50" charset="-128"/>
              </a:rPr>
              <a:t>　</a:t>
            </a:r>
            <a:r>
              <a:rPr lang="ja-JP" altLang="en-US" sz="1000" dirty="0">
                <a:solidFill>
                  <a:prstClr val="black"/>
                </a:solidFill>
                <a:latin typeface="HG丸ｺﾞｼｯｸM-PRO" pitchFamily="50" charset="-128"/>
                <a:ea typeface="HG丸ｺﾞｼｯｸM-PRO" pitchFamily="50" charset="-128"/>
              </a:rPr>
              <a:t>横浜市青葉区榎が丘</a:t>
            </a:r>
            <a:r>
              <a:rPr lang="en-US" altLang="ja-JP" sz="1000" dirty="0">
                <a:solidFill>
                  <a:prstClr val="black"/>
                </a:solidFill>
                <a:latin typeface="HG丸ｺﾞｼｯｸM-PRO" pitchFamily="50" charset="-128"/>
                <a:ea typeface="HG丸ｺﾞｼｯｸM-PRO" pitchFamily="50" charset="-128"/>
              </a:rPr>
              <a:t>14-4-205</a:t>
            </a:r>
            <a:endParaRPr lang="ja-JP" altLang="en-US" sz="1000" dirty="0">
              <a:solidFill>
                <a:prstClr val="black"/>
              </a:solidFill>
            </a:endParaRPr>
          </a:p>
        </p:txBody>
      </p:sp>
      <p:sp>
        <p:nvSpPr>
          <p:cNvPr id="8" name="正方形/長方形 7">
            <a:extLst>
              <a:ext uri="{FF2B5EF4-FFF2-40B4-BE49-F238E27FC236}">
                <a16:creationId xmlns:a16="http://schemas.microsoft.com/office/drawing/2014/main" id="{977C24A4-B280-4B07-A601-2F0A2F863F30}"/>
              </a:ext>
            </a:extLst>
          </p:cNvPr>
          <p:cNvSpPr/>
          <p:nvPr/>
        </p:nvSpPr>
        <p:spPr>
          <a:xfrm>
            <a:off x="0" y="9213276"/>
            <a:ext cx="2816988" cy="538609"/>
          </a:xfrm>
          <a:prstGeom prst="rect">
            <a:avLst/>
          </a:prstGeom>
        </p:spPr>
        <p:txBody>
          <a:bodyPr wrap="square">
            <a:spAutoFit/>
          </a:bodyPr>
          <a:lstStyle/>
          <a:p>
            <a:r>
              <a:rPr lang="ja-JP" altLang="en-US" sz="2800" dirty="0">
                <a:ea typeface="HG丸ｺﾞｼｯｸM-PRO"/>
                <a:cs typeface="Times New Roman"/>
              </a:rPr>
              <a:t>藤和マッサージ</a:t>
            </a:r>
            <a:endParaRPr lang="en-US" altLang="ja-JP" sz="2800" dirty="0">
              <a:ea typeface="HG丸ｺﾞｼｯｸM-PRO"/>
              <a:cs typeface="Times New Roman"/>
            </a:endParaRPr>
          </a:p>
        </p:txBody>
      </p:sp>
      <p:sp>
        <p:nvSpPr>
          <p:cNvPr id="15" name="正方形/長方形 14">
            <a:extLst>
              <a:ext uri="{FF2B5EF4-FFF2-40B4-BE49-F238E27FC236}">
                <a16:creationId xmlns:a16="http://schemas.microsoft.com/office/drawing/2014/main" id="{0CA1D141-D1B9-408C-83E2-C60D3D13B68E}"/>
              </a:ext>
            </a:extLst>
          </p:cNvPr>
          <p:cNvSpPr/>
          <p:nvPr/>
        </p:nvSpPr>
        <p:spPr>
          <a:xfrm>
            <a:off x="151419" y="9629985"/>
            <a:ext cx="2339102" cy="253916"/>
          </a:xfrm>
          <a:prstGeom prst="rect">
            <a:avLst/>
          </a:prstGeom>
        </p:spPr>
        <p:txBody>
          <a:bodyPr wrap="none">
            <a:spAutoFit/>
          </a:bodyPr>
          <a:lstStyle/>
          <a:p>
            <a:pPr lvl="0"/>
            <a:r>
              <a:rPr lang="ja-JP" altLang="en-US" sz="1050" dirty="0">
                <a:solidFill>
                  <a:prstClr val="black"/>
                </a:solidFill>
                <a:ea typeface="HG丸ｺﾞｼｯｸM-PRO"/>
                <a:cs typeface="Times New Roman"/>
              </a:rPr>
              <a:t>　</a:t>
            </a:r>
            <a:r>
              <a:rPr lang="en-US" altLang="ja-JP" sz="1050" dirty="0">
                <a:solidFill>
                  <a:prstClr val="black"/>
                </a:solidFill>
                <a:ea typeface="HG丸ｺﾞｼｯｸM-PRO"/>
                <a:cs typeface="Times New Roman"/>
              </a:rPr>
              <a:t>【</a:t>
            </a:r>
            <a:r>
              <a:rPr lang="ja-JP" altLang="ja-JP" sz="1050" dirty="0">
                <a:solidFill>
                  <a:prstClr val="black"/>
                </a:solidFill>
                <a:ea typeface="HG丸ｺﾞｼｯｸM-PRO"/>
                <a:cs typeface="Times New Roman"/>
              </a:rPr>
              <a:t>訪問マッサージ</a:t>
            </a:r>
            <a:r>
              <a:rPr lang="ja-JP" altLang="en-US" sz="1050" dirty="0">
                <a:solidFill>
                  <a:prstClr val="black"/>
                </a:solidFill>
                <a:ea typeface="HG丸ｺﾞｼｯｸM-PRO"/>
                <a:cs typeface="Times New Roman"/>
              </a:rPr>
              <a:t>・はりきゅう</a:t>
            </a:r>
            <a:r>
              <a:rPr lang="en-US" altLang="ja-JP" sz="1050" dirty="0">
                <a:solidFill>
                  <a:prstClr val="black"/>
                </a:solidFill>
                <a:ea typeface="HG丸ｺﾞｼｯｸM-PRO"/>
                <a:cs typeface="Times New Roman"/>
              </a:rPr>
              <a:t>】</a:t>
            </a:r>
          </a:p>
        </p:txBody>
      </p:sp>
      <p:pic>
        <p:nvPicPr>
          <p:cNvPr id="17" name="図 16" descr="挿絵 が含まれている画像&#10;&#10;自動的に生成された説明">
            <a:extLst>
              <a:ext uri="{FF2B5EF4-FFF2-40B4-BE49-F238E27FC236}">
                <a16:creationId xmlns:a16="http://schemas.microsoft.com/office/drawing/2014/main" id="{79BEF019-A3D2-4FF6-948D-0B7C2BC04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561" t="14367" r="30790" b="33601"/>
          <a:stretch/>
        </p:blipFill>
        <p:spPr>
          <a:xfrm>
            <a:off x="990743" y="8597658"/>
            <a:ext cx="736292" cy="719082"/>
          </a:xfrm>
          <a:prstGeom prst="rect">
            <a:avLst/>
          </a:prstGeom>
        </p:spPr>
      </p:pic>
      <p:sp>
        <p:nvSpPr>
          <p:cNvPr id="9" name="正方形/長方形 8"/>
          <p:cNvSpPr/>
          <p:nvPr/>
        </p:nvSpPr>
        <p:spPr>
          <a:xfrm>
            <a:off x="1514541" y="212866"/>
            <a:ext cx="4248472" cy="430887"/>
          </a:xfrm>
          <a:prstGeom prst="rect">
            <a:avLst/>
          </a:prstGeom>
        </p:spPr>
        <p:txBody>
          <a:bodyPr wrap="square">
            <a:spAutoFit/>
          </a:bodyPr>
          <a:lstStyle/>
          <a:p>
            <a:r>
              <a:rPr lang="ja-JP" altLang="ja-JP" sz="2200" u="wavy" dirty="0">
                <a:solidFill>
                  <a:prstClr val="black"/>
                </a:solidFill>
                <a:latin typeface="HG丸ｺﾞｼｯｸM-PRO" pitchFamily="50" charset="-128"/>
                <a:ea typeface="HG丸ｺﾞｼｯｸM-PRO" pitchFamily="50" charset="-128"/>
              </a:rPr>
              <a:t>◎</a:t>
            </a:r>
            <a:r>
              <a:rPr lang="ja-JP" altLang="ja-JP" sz="2200" u="wavy" dirty="0">
                <a:solidFill>
                  <a:prstClr val="black"/>
                </a:solidFill>
                <a:latin typeface="HGP創英ﾌﾟﾚｾﾞﾝｽEB" panose="02020800000000000000" pitchFamily="18" charset="-128"/>
                <a:ea typeface="HGP創英ﾌﾟﾚｾﾞﾝｽEB" panose="02020800000000000000" pitchFamily="18" charset="-128"/>
              </a:rPr>
              <a:t>医療・介護関連ニュース</a:t>
            </a:r>
            <a:r>
              <a:rPr lang="ja-JP" altLang="ja-JP" sz="2200" u="wavy" dirty="0">
                <a:solidFill>
                  <a:prstClr val="black"/>
                </a:solidFill>
                <a:latin typeface="HG丸ｺﾞｼｯｸM-PRO" pitchFamily="50" charset="-128"/>
                <a:ea typeface="HG丸ｺﾞｼｯｸM-PRO" pitchFamily="50" charset="-128"/>
              </a:rPr>
              <a:t>◎　</a:t>
            </a:r>
            <a:endParaRPr lang="ja-JP" altLang="ja-JP" sz="2200" dirty="0">
              <a:solidFill>
                <a:prstClr val="black"/>
              </a:solidFill>
              <a:latin typeface="HG丸ｺﾞｼｯｸM-PRO" pitchFamily="50" charset="-128"/>
              <a:ea typeface="HG丸ｺﾞｼｯｸM-PRO" pitchFamily="50" charset="-128"/>
            </a:endParaRPr>
          </a:p>
        </p:txBody>
      </p:sp>
      <p:cxnSp>
        <p:nvCxnSpPr>
          <p:cNvPr id="10" name="直線コネクタ 9"/>
          <p:cNvCxnSpPr/>
          <p:nvPr/>
        </p:nvCxnSpPr>
        <p:spPr>
          <a:xfrm>
            <a:off x="185950" y="878151"/>
            <a:ext cx="6408712"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81A1FE09-B506-461A-ADAC-BA78C7EFCAF0}"/>
              </a:ext>
            </a:extLst>
          </p:cNvPr>
          <p:cNvSpPr txBox="1"/>
          <p:nvPr/>
        </p:nvSpPr>
        <p:spPr>
          <a:xfrm>
            <a:off x="233369" y="920552"/>
            <a:ext cx="6361293" cy="584775"/>
          </a:xfrm>
          <a:prstGeom prst="rect">
            <a:avLst/>
          </a:prstGeom>
          <a:noFill/>
        </p:spPr>
        <p:txBody>
          <a:bodyPr wrap="square" rtlCol="0">
            <a:spAutoFit/>
          </a:bodyPr>
          <a:lstStyle/>
          <a:p>
            <a:r>
              <a:rPr lang="ja-JP" altLang="en-US" sz="1400" b="0" i="0" dirty="0">
                <a:solidFill>
                  <a:srgbClr val="2B2B2B"/>
                </a:solidFill>
                <a:effectLst/>
                <a:latin typeface="BIZ UDP明朝 Medium" panose="02020500000000000000" pitchFamily="18" charset="-128"/>
                <a:ea typeface="BIZ UDP明朝 Medium" panose="02020500000000000000" pitchFamily="18" charset="-128"/>
              </a:rPr>
              <a:t>介護施設のクラスター、計</a:t>
            </a:r>
            <a:r>
              <a:rPr lang="en-US" altLang="ja-JP" sz="1400" b="0" i="0" dirty="0">
                <a:solidFill>
                  <a:srgbClr val="2B2B2B"/>
                </a:solidFill>
                <a:effectLst/>
                <a:latin typeface="BIZ UDP明朝 Medium" panose="02020500000000000000" pitchFamily="18" charset="-128"/>
                <a:ea typeface="BIZ UDP明朝 Medium" panose="02020500000000000000" pitchFamily="18" charset="-128"/>
              </a:rPr>
              <a:t>1800</a:t>
            </a:r>
            <a:r>
              <a:rPr lang="ja-JP" altLang="en-US" sz="1400" b="0" i="0" dirty="0">
                <a:solidFill>
                  <a:srgbClr val="2B2B2B"/>
                </a:solidFill>
                <a:effectLst/>
                <a:latin typeface="BIZ UDP明朝 Medium" panose="02020500000000000000" pitchFamily="18" charset="-128"/>
                <a:ea typeface="BIZ UDP明朝 Medium" panose="02020500000000000000" pitchFamily="18" charset="-128"/>
              </a:rPr>
              <a:t>件超に　週</a:t>
            </a:r>
            <a:r>
              <a:rPr lang="en-US" altLang="ja-JP" sz="1400" b="0" i="0" dirty="0">
                <a:solidFill>
                  <a:srgbClr val="2B2B2B"/>
                </a:solidFill>
                <a:effectLst/>
                <a:latin typeface="BIZ UDP明朝 Medium" panose="02020500000000000000" pitchFamily="18" charset="-128"/>
                <a:ea typeface="BIZ UDP明朝 Medium" panose="02020500000000000000" pitchFamily="18" charset="-128"/>
              </a:rPr>
              <a:t>10</a:t>
            </a:r>
            <a:r>
              <a:rPr lang="ja-JP" altLang="en-US" sz="1400" b="0" i="0" dirty="0">
                <a:solidFill>
                  <a:srgbClr val="2B2B2B"/>
                </a:solidFill>
                <a:effectLst/>
                <a:latin typeface="BIZ UDP明朝 Medium" panose="02020500000000000000" pitchFamily="18" charset="-128"/>
                <a:ea typeface="BIZ UDP明朝 Medium" panose="02020500000000000000" pitchFamily="18" charset="-128"/>
              </a:rPr>
              <a:t>件台の水準続く</a:t>
            </a:r>
            <a:r>
              <a:rPr lang="ja-JP" altLang="en-US" sz="1600" dirty="0">
                <a:latin typeface="BIZ UDP明朝 Medium" panose="02020500000000000000" pitchFamily="18" charset="-128"/>
                <a:ea typeface="BIZ UDP明朝 Medium" panose="02020500000000000000" pitchFamily="18" charset="-128"/>
              </a:rPr>
              <a:t>　　　　　　　　　　　　　　</a:t>
            </a:r>
            <a:endParaRPr lang="en-US" altLang="ja-JP" sz="1600" dirty="0">
              <a:latin typeface="BIZ UDP明朝 Medium" panose="02020500000000000000" pitchFamily="18" charset="-128"/>
              <a:ea typeface="BIZ UDP明朝 Medium" panose="02020500000000000000" pitchFamily="18" charset="-128"/>
            </a:endParaRPr>
          </a:p>
          <a:p>
            <a:r>
              <a:rPr lang="ja-JP" altLang="en-US" sz="1600" dirty="0">
                <a:solidFill>
                  <a:prstClr val="black"/>
                </a:solidFill>
                <a:latin typeface="BIZ UDP明朝 Medium" panose="02020500000000000000" pitchFamily="18" charset="-128"/>
                <a:ea typeface="BIZ UDP明朝 Medium" panose="02020500000000000000" pitchFamily="18" charset="-128"/>
              </a:rPr>
              <a:t>　　　　　　　　　　　　　　　　　　　　　　　　　　　　</a:t>
            </a:r>
            <a:r>
              <a:rPr lang="zh-TW" altLang="en-US" sz="1050" dirty="0">
                <a:solidFill>
                  <a:prstClr val="black"/>
                </a:solidFill>
                <a:latin typeface="BIZ UDP明朝 Medium" panose="02020500000000000000" pitchFamily="18" charset="-128"/>
                <a:ea typeface="BIZ UDP明朝 Medium" panose="02020500000000000000" pitchFamily="18" charset="-128"/>
              </a:rPr>
              <a:t>（</a:t>
            </a:r>
            <a:r>
              <a:rPr lang="en-US" altLang="ja-JP" sz="1050" dirty="0">
                <a:solidFill>
                  <a:prstClr val="black"/>
                </a:solidFill>
                <a:latin typeface="BIZ UDP明朝 Medium" panose="02020500000000000000" pitchFamily="18" charset="-128"/>
                <a:ea typeface="BIZ UDP明朝 Medium" panose="02020500000000000000" pitchFamily="18" charset="-128"/>
              </a:rPr>
              <a:t>2021</a:t>
            </a:r>
            <a:r>
              <a:rPr lang="ja-JP" altLang="en-US" sz="1050" dirty="0">
                <a:solidFill>
                  <a:prstClr val="black"/>
                </a:solidFill>
                <a:latin typeface="BIZ UDP明朝 Medium" panose="02020500000000000000" pitchFamily="18" charset="-128"/>
                <a:ea typeface="BIZ UDP明朝 Medium" panose="02020500000000000000" pitchFamily="18" charset="-128"/>
              </a:rPr>
              <a:t>年</a:t>
            </a:r>
            <a:r>
              <a:rPr lang="en-US" altLang="ja-JP" sz="1050" dirty="0">
                <a:solidFill>
                  <a:prstClr val="black"/>
                </a:solidFill>
                <a:latin typeface="BIZ UDP明朝 Medium" panose="02020500000000000000" pitchFamily="18" charset="-128"/>
                <a:ea typeface="BIZ UDP明朝 Medium" panose="02020500000000000000" pitchFamily="18" charset="-128"/>
              </a:rPr>
              <a:t>8</a:t>
            </a:r>
            <a:r>
              <a:rPr lang="ja-JP" altLang="en-US" sz="1050" dirty="0">
                <a:solidFill>
                  <a:prstClr val="black"/>
                </a:solidFill>
                <a:latin typeface="BIZ UDP明朝 Medium" panose="02020500000000000000" pitchFamily="18" charset="-128"/>
                <a:ea typeface="BIZ UDP明朝 Medium" panose="02020500000000000000" pitchFamily="18" charset="-128"/>
              </a:rPr>
              <a:t>月</a:t>
            </a:r>
            <a:r>
              <a:rPr lang="en-US" altLang="ja-JP" sz="1050" dirty="0">
                <a:solidFill>
                  <a:prstClr val="black"/>
                </a:solidFill>
                <a:latin typeface="BIZ UDP明朝 Medium" panose="02020500000000000000" pitchFamily="18" charset="-128"/>
                <a:ea typeface="BIZ UDP明朝 Medium" panose="02020500000000000000" pitchFamily="18" charset="-128"/>
              </a:rPr>
              <a:t>20</a:t>
            </a:r>
            <a:r>
              <a:rPr lang="ja-JP" altLang="en-US" sz="1050" dirty="0">
                <a:solidFill>
                  <a:prstClr val="black"/>
                </a:solidFill>
                <a:latin typeface="BIZ UDP明朝 Medium" panose="02020500000000000000" pitchFamily="18" charset="-128"/>
                <a:ea typeface="BIZ UDP明朝 Medium" panose="02020500000000000000" pitchFamily="18" charset="-128"/>
              </a:rPr>
              <a:t>日ケアマネタイムスより）</a:t>
            </a:r>
          </a:p>
        </p:txBody>
      </p:sp>
      <p:sp>
        <p:nvSpPr>
          <p:cNvPr id="12" name="正方形/長方形 11"/>
          <p:cNvSpPr/>
          <p:nvPr/>
        </p:nvSpPr>
        <p:spPr>
          <a:xfrm>
            <a:off x="206885" y="984314"/>
            <a:ext cx="61583" cy="216024"/>
          </a:xfrm>
          <a:prstGeom prst="rect">
            <a:avLst/>
          </a:prstGeom>
          <a:solidFill>
            <a:schemeClr val="accent2">
              <a:lumMod val="60000"/>
              <a:lumOff val="40000"/>
            </a:schemeClr>
          </a:solidFill>
          <a:ln w="31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7C78B60-2209-4FBD-A384-6CA9B2D82420}"/>
              </a:ext>
            </a:extLst>
          </p:cNvPr>
          <p:cNvSpPr/>
          <p:nvPr/>
        </p:nvSpPr>
        <p:spPr>
          <a:xfrm>
            <a:off x="190501" y="1497527"/>
            <a:ext cx="6590108" cy="738664"/>
          </a:xfrm>
          <a:prstGeom prst="rect">
            <a:avLst/>
          </a:prstGeom>
        </p:spPr>
        <p:txBody>
          <a:bodyPr wrap="square">
            <a:spAutoFit/>
          </a:bodyPr>
          <a:lstStyle/>
          <a:p>
            <a:pPr algn="l"/>
            <a:r>
              <a:rPr lang="ja-JP" altLang="en-US" sz="1050" b="0" i="0" dirty="0">
                <a:solidFill>
                  <a:srgbClr val="2B2B2B"/>
                </a:solidFill>
                <a:effectLst/>
                <a:latin typeface="ヒラギノ角ゴ Pro W3"/>
              </a:rPr>
              <a:t>厚生労働省は</a:t>
            </a:r>
            <a:r>
              <a:rPr lang="en-US" altLang="ja-JP" sz="1050" b="0" i="0" dirty="0">
                <a:solidFill>
                  <a:srgbClr val="2B2B2B"/>
                </a:solidFill>
                <a:effectLst/>
                <a:latin typeface="ヒラギノ角ゴ Pro W3"/>
              </a:rPr>
              <a:t>18</a:t>
            </a:r>
            <a:r>
              <a:rPr lang="ja-JP" altLang="en-US" sz="1050" b="0" i="0" dirty="0">
                <a:solidFill>
                  <a:srgbClr val="2B2B2B"/>
                </a:solidFill>
                <a:effectLst/>
                <a:latin typeface="ヒラギノ角ゴ Pro W3"/>
              </a:rPr>
              <a:t>日（</a:t>
            </a:r>
            <a:r>
              <a:rPr lang="en-US" altLang="ja-JP" sz="1050" b="0" i="0" dirty="0">
                <a:solidFill>
                  <a:srgbClr val="2B2B2B"/>
                </a:solidFill>
                <a:effectLst/>
                <a:latin typeface="ヒラギノ角ゴ Pro W3"/>
              </a:rPr>
              <a:t>8</a:t>
            </a:r>
            <a:r>
              <a:rPr lang="ja-JP" altLang="en-US" sz="1050" b="0" i="0" dirty="0">
                <a:solidFill>
                  <a:srgbClr val="2B2B2B"/>
                </a:solidFill>
                <a:effectLst/>
                <a:latin typeface="ヒラギノ角ゴ Pro W3"/>
              </a:rPr>
              <a:t>月）、全国の高齢者施設でこれまでに発生した新型コロナウイルスのクラスターの件数が、</a:t>
            </a:r>
            <a:r>
              <a:rPr lang="en-US" altLang="ja-JP" sz="1050" b="0" i="0" dirty="0">
                <a:solidFill>
                  <a:srgbClr val="2B2B2B"/>
                </a:solidFill>
                <a:effectLst/>
                <a:latin typeface="ヒラギノ角ゴ Pro W3"/>
              </a:rPr>
              <a:t>16</a:t>
            </a:r>
            <a:r>
              <a:rPr lang="ja-JP" altLang="en-US" sz="1050" b="0" i="0" dirty="0">
                <a:solidFill>
                  <a:srgbClr val="2B2B2B"/>
                </a:solidFill>
                <a:effectLst/>
                <a:latin typeface="ヒラギノ角ゴ Pro W3"/>
              </a:rPr>
              <a:t>日</a:t>
            </a:r>
            <a:r>
              <a:rPr lang="en-US" altLang="ja-JP" sz="1050" b="0" i="0" dirty="0">
                <a:solidFill>
                  <a:srgbClr val="2B2B2B"/>
                </a:solidFill>
                <a:effectLst/>
                <a:latin typeface="ヒラギノ角ゴ Pro W3"/>
              </a:rPr>
              <a:t>0</a:t>
            </a:r>
            <a:r>
              <a:rPr lang="ja-JP" altLang="en-US" sz="1050" b="0" i="0" dirty="0">
                <a:solidFill>
                  <a:srgbClr val="2B2B2B"/>
                </a:solidFill>
                <a:effectLst/>
                <a:latin typeface="ヒラギノ角ゴ Pro W3"/>
              </a:rPr>
              <a:t>時までの時点で</a:t>
            </a:r>
            <a:r>
              <a:rPr lang="en-US" altLang="ja-JP" sz="1050" b="0" i="0" dirty="0">
                <a:solidFill>
                  <a:srgbClr val="2B2B2B"/>
                </a:solidFill>
                <a:effectLst/>
                <a:latin typeface="ヒラギノ角ゴ Pro W3"/>
              </a:rPr>
              <a:t>1800</a:t>
            </a:r>
            <a:r>
              <a:rPr lang="ja-JP" altLang="en-US" sz="1050" b="0" i="0" dirty="0">
                <a:solidFill>
                  <a:srgbClr val="2B2B2B"/>
                </a:solidFill>
                <a:effectLst/>
                <a:latin typeface="ヒラギノ角ゴ Pro W3"/>
              </a:rPr>
              <a:t>件を超えたと発表した。直近</a:t>
            </a:r>
            <a:r>
              <a:rPr lang="en-US" altLang="ja-JP" sz="1050" b="0" i="0" dirty="0">
                <a:solidFill>
                  <a:srgbClr val="2B2B2B"/>
                </a:solidFill>
                <a:effectLst/>
                <a:latin typeface="ヒラギノ角ゴ Pro W3"/>
              </a:rPr>
              <a:t>1</a:t>
            </a:r>
            <a:r>
              <a:rPr lang="ja-JP" altLang="en-US" sz="1050" b="0" i="0" dirty="0">
                <a:solidFill>
                  <a:srgbClr val="2B2B2B"/>
                </a:solidFill>
                <a:effectLst/>
                <a:latin typeface="ヒラギノ角ゴ Pro W3"/>
              </a:rPr>
              <a:t>週間の発生件数は</a:t>
            </a:r>
            <a:r>
              <a:rPr lang="en-US" altLang="ja-JP" sz="1050" b="0" i="0" dirty="0">
                <a:solidFill>
                  <a:srgbClr val="2B2B2B"/>
                </a:solidFill>
                <a:effectLst/>
                <a:latin typeface="ヒラギノ角ゴ Pro W3"/>
              </a:rPr>
              <a:t>15</a:t>
            </a:r>
            <a:r>
              <a:rPr lang="ja-JP" altLang="en-US" sz="1050" b="0" i="0" dirty="0">
                <a:solidFill>
                  <a:srgbClr val="2B2B2B"/>
                </a:solidFill>
                <a:effectLst/>
                <a:latin typeface="ヒラギノ角ゴ Pro W3"/>
              </a:rPr>
              <a:t>件。全国規模で感染の急拡大に歯止めがかからないなか、</a:t>
            </a:r>
            <a:r>
              <a:rPr lang="en-US" altLang="ja-JP" sz="1050" b="0" i="0" dirty="0">
                <a:solidFill>
                  <a:srgbClr val="2B2B2B"/>
                </a:solidFill>
                <a:effectLst/>
                <a:latin typeface="ヒラギノ角ゴ Pro W3"/>
              </a:rPr>
              <a:t>8</a:t>
            </a:r>
            <a:r>
              <a:rPr lang="ja-JP" altLang="en-US" sz="1050" b="0" i="0" dirty="0">
                <a:solidFill>
                  <a:srgbClr val="2B2B2B"/>
                </a:solidFill>
                <a:effectLst/>
                <a:latin typeface="ヒラギノ角ゴ Pro W3"/>
              </a:rPr>
              <a:t>月は</a:t>
            </a:r>
            <a:r>
              <a:rPr lang="en-US" altLang="ja-JP" sz="1050" b="0" i="0" dirty="0">
                <a:solidFill>
                  <a:srgbClr val="2B2B2B"/>
                </a:solidFill>
                <a:effectLst/>
                <a:latin typeface="ヒラギノ角ゴ Pro W3"/>
              </a:rPr>
              <a:t>10</a:t>
            </a:r>
            <a:r>
              <a:rPr lang="ja-JP" altLang="en-US" sz="1050" b="0" i="0" dirty="0">
                <a:solidFill>
                  <a:srgbClr val="2B2B2B"/>
                </a:solidFill>
                <a:effectLst/>
                <a:latin typeface="ヒラギノ角ゴ Pro W3"/>
              </a:rPr>
              <a:t>件台で推移している。高齢者・職員のワクチン接種の影響が大きい。依然として予断を許さない状況に変わりはなく、現場はリソースも乏しいなか対策の徹底を続けている。</a:t>
            </a:r>
          </a:p>
        </p:txBody>
      </p:sp>
      <p:pic>
        <p:nvPicPr>
          <p:cNvPr id="14" name="図 13"/>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5561620" y="48117"/>
            <a:ext cx="685709" cy="810080"/>
          </a:xfrm>
          <a:prstGeom prst="rect">
            <a:avLst/>
          </a:prstGeom>
        </p:spPr>
      </p:pic>
      <p:sp>
        <p:nvSpPr>
          <p:cNvPr id="16" name="正方形/長方形 15"/>
          <p:cNvSpPr/>
          <p:nvPr/>
        </p:nvSpPr>
        <p:spPr>
          <a:xfrm>
            <a:off x="0" y="0"/>
            <a:ext cx="6840000" cy="990000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テキスト ボックス 18">
            <a:extLst>
              <a:ext uri="{FF2B5EF4-FFF2-40B4-BE49-F238E27FC236}">
                <a16:creationId xmlns:a16="http://schemas.microsoft.com/office/drawing/2014/main" id="{81A1FE09-B506-461A-ADAC-BA78C7EFCAF0}"/>
              </a:ext>
            </a:extLst>
          </p:cNvPr>
          <p:cNvSpPr txBox="1"/>
          <p:nvPr/>
        </p:nvSpPr>
        <p:spPr>
          <a:xfrm>
            <a:off x="264097" y="3224808"/>
            <a:ext cx="6554833" cy="553998"/>
          </a:xfrm>
          <a:prstGeom prst="rect">
            <a:avLst/>
          </a:prstGeom>
          <a:noFill/>
        </p:spPr>
        <p:txBody>
          <a:bodyPr wrap="square" rtlCol="0">
            <a:spAutoFit/>
          </a:bodyPr>
          <a:lstStyle/>
          <a:p>
            <a:pPr algn="l"/>
            <a:r>
              <a:rPr lang="ja-JP" altLang="en-US" sz="1400" b="0" i="0" dirty="0">
                <a:solidFill>
                  <a:srgbClr val="2B2B2B"/>
                </a:solidFill>
                <a:effectLst/>
                <a:latin typeface="BIZ UDP明朝 Medium" panose="02020500000000000000" pitchFamily="18" charset="-128"/>
                <a:ea typeface="BIZ UDP明朝 Medium" panose="02020500000000000000" pitchFamily="18" charset="-128"/>
              </a:rPr>
              <a:t>ホームヘルパー、</a:t>
            </a:r>
            <a:r>
              <a:rPr lang="en-US" altLang="ja-JP" sz="1400" b="0" i="0" dirty="0">
                <a:solidFill>
                  <a:srgbClr val="2B2B2B"/>
                </a:solidFill>
                <a:effectLst/>
                <a:latin typeface="BIZ UDP明朝 Medium" panose="02020500000000000000" pitchFamily="18" charset="-128"/>
                <a:ea typeface="BIZ UDP明朝 Medium" panose="02020500000000000000" pitchFamily="18" charset="-128"/>
              </a:rPr>
              <a:t>4</a:t>
            </a:r>
            <a:r>
              <a:rPr lang="ja-JP" altLang="en-US" sz="1400" b="0" i="0" dirty="0">
                <a:solidFill>
                  <a:srgbClr val="2B2B2B"/>
                </a:solidFill>
                <a:effectLst/>
                <a:latin typeface="BIZ UDP明朝 Medium" panose="02020500000000000000" pitchFamily="18" charset="-128"/>
                <a:ea typeface="BIZ UDP明朝 Medium" panose="02020500000000000000" pitchFamily="18" charset="-128"/>
              </a:rPr>
              <a:t>人に</a:t>
            </a:r>
            <a:r>
              <a:rPr lang="en-US" altLang="ja-JP" sz="1400" b="0" i="0" dirty="0">
                <a:solidFill>
                  <a:srgbClr val="2B2B2B"/>
                </a:solidFill>
                <a:effectLst/>
                <a:latin typeface="BIZ UDP明朝 Medium" panose="02020500000000000000" pitchFamily="18" charset="-128"/>
                <a:ea typeface="BIZ UDP明朝 Medium" panose="02020500000000000000" pitchFamily="18" charset="-128"/>
              </a:rPr>
              <a:t>1</a:t>
            </a:r>
            <a:r>
              <a:rPr lang="ja-JP" altLang="en-US" sz="1400" b="0" i="0" dirty="0">
                <a:solidFill>
                  <a:srgbClr val="2B2B2B"/>
                </a:solidFill>
                <a:effectLst/>
                <a:latin typeface="BIZ UDP明朝 Medium" panose="02020500000000000000" pitchFamily="18" charset="-128"/>
                <a:ea typeface="BIZ UDP明朝 Medium" panose="02020500000000000000" pitchFamily="18" charset="-128"/>
              </a:rPr>
              <a:t>人が</a:t>
            </a:r>
            <a:r>
              <a:rPr lang="en-US" altLang="ja-JP" sz="1400" b="0" i="0" dirty="0">
                <a:solidFill>
                  <a:srgbClr val="2B2B2B"/>
                </a:solidFill>
                <a:effectLst/>
                <a:latin typeface="BIZ UDP明朝 Medium" panose="02020500000000000000" pitchFamily="18" charset="-128"/>
                <a:ea typeface="BIZ UDP明朝 Medium" panose="02020500000000000000" pitchFamily="18" charset="-128"/>
              </a:rPr>
              <a:t>65</a:t>
            </a:r>
            <a:r>
              <a:rPr lang="ja-JP" altLang="en-US" sz="1400" b="0" i="0" dirty="0">
                <a:solidFill>
                  <a:srgbClr val="2B2B2B"/>
                </a:solidFill>
                <a:effectLst/>
                <a:latin typeface="BIZ UDP明朝 Medium" panose="02020500000000000000" pitchFamily="18" charset="-128"/>
                <a:ea typeface="BIZ UDP明朝 Medium" panose="02020500000000000000" pitchFamily="18" charset="-128"/>
              </a:rPr>
              <a:t>歳以上　進む高齢化　人手不足の加速懸念</a:t>
            </a:r>
          </a:p>
          <a:p>
            <a:r>
              <a:rPr lang="ja-JP" altLang="en-US" sz="1600" dirty="0">
                <a:solidFill>
                  <a:prstClr val="black"/>
                </a:solidFill>
                <a:latin typeface="BIZ UDP明朝 Medium" panose="02020500000000000000" pitchFamily="18" charset="-128"/>
                <a:ea typeface="BIZ UDP明朝 Medium" panose="02020500000000000000" pitchFamily="18" charset="-128"/>
              </a:rPr>
              <a:t>　　　　　　　　　　　　　　　　　　　　　　　　　　　　</a:t>
            </a:r>
            <a:r>
              <a:rPr lang="zh-TW" altLang="en-US" sz="1050" dirty="0">
                <a:solidFill>
                  <a:prstClr val="black"/>
                </a:solidFill>
                <a:latin typeface="BIZ UDP明朝 Medium" panose="02020500000000000000" pitchFamily="18" charset="-128"/>
                <a:ea typeface="BIZ UDP明朝 Medium" panose="02020500000000000000" pitchFamily="18" charset="-128"/>
              </a:rPr>
              <a:t>（</a:t>
            </a:r>
            <a:r>
              <a:rPr lang="en-US" altLang="ja-JP" sz="1050" dirty="0">
                <a:solidFill>
                  <a:prstClr val="black"/>
                </a:solidFill>
                <a:latin typeface="BIZ UDP明朝 Medium" panose="02020500000000000000" pitchFamily="18" charset="-128"/>
                <a:ea typeface="BIZ UDP明朝 Medium" panose="02020500000000000000" pitchFamily="18" charset="-128"/>
              </a:rPr>
              <a:t>2021</a:t>
            </a:r>
            <a:r>
              <a:rPr lang="ja-JP" altLang="en-US" sz="1050" dirty="0">
                <a:solidFill>
                  <a:prstClr val="black"/>
                </a:solidFill>
                <a:latin typeface="BIZ UDP明朝 Medium" panose="02020500000000000000" pitchFamily="18" charset="-128"/>
                <a:ea typeface="BIZ UDP明朝 Medium" panose="02020500000000000000" pitchFamily="18" charset="-128"/>
              </a:rPr>
              <a:t>年</a:t>
            </a:r>
            <a:r>
              <a:rPr lang="en-US" altLang="ja-JP" sz="1050" dirty="0">
                <a:solidFill>
                  <a:prstClr val="black"/>
                </a:solidFill>
                <a:latin typeface="BIZ UDP明朝 Medium" panose="02020500000000000000" pitchFamily="18" charset="-128"/>
                <a:ea typeface="BIZ UDP明朝 Medium" panose="02020500000000000000" pitchFamily="18" charset="-128"/>
              </a:rPr>
              <a:t>8</a:t>
            </a:r>
            <a:r>
              <a:rPr lang="ja-JP" altLang="en-US" sz="1050" dirty="0">
                <a:solidFill>
                  <a:prstClr val="black"/>
                </a:solidFill>
                <a:latin typeface="BIZ UDP明朝 Medium" panose="02020500000000000000" pitchFamily="18" charset="-128"/>
                <a:ea typeface="BIZ UDP明朝 Medium" panose="02020500000000000000" pitchFamily="18" charset="-128"/>
              </a:rPr>
              <a:t>月</a:t>
            </a:r>
            <a:r>
              <a:rPr lang="en-US" altLang="ja-JP" sz="1050" dirty="0">
                <a:solidFill>
                  <a:prstClr val="black"/>
                </a:solidFill>
                <a:latin typeface="BIZ UDP明朝 Medium" panose="02020500000000000000" pitchFamily="18" charset="-128"/>
                <a:ea typeface="BIZ UDP明朝 Medium" panose="02020500000000000000" pitchFamily="18" charset="-128"/>
              </a:rPr>
              <a:t>24</a:t>
            </a:r>
            <a:r>
              <a:rPr lang="ja-JP" altLang="en-US" sz="1050" dirty="0">
                <a:solidFill>
                  <a:prstClr val="black"/>
                </a:solidFill>
                <a:latin typeface="BIZ UDP明朝 Medium" panose="02020500000000000000" pitchFamily="18" charset="-128"/>
                <a:ea typeface="BIZ UDP明朝 Medium" panose="02020500000000000000" pitchFamily="18" charset="-128"/>
              </a:rPr>
              <a:t>日ケアマネタイムスより）</a:t>
            </a:r>
          </a:p>
        </p:txBody>
      </p:sp>
      <p:sp>
        <p:nvSpPr>
          <p:cNvPr id="20" name="正方形/長方形 19"/>
          <p:cNvSpPr/>
          <p:nvPr/>
        </p:nvSpPr>
        <p:spPr>
          <a:xfrm>
            <a:off x="228822" y="3304211"/>
            <a:ext cx="61583" cy="216024"/>
          </a:xfrm>
          <a:prstGeom prst="rect">
            <a:avLst/>
          </a:prstGeom>
          <a:solidFill>
            <a:schemeClr val="accent2">
              <a:lumMod val="60000"/>
              <a:lumOff val="40000"/>
            </a:schemeClr>
          </a:solidFill>
          <a:ln w="31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67C78B60-2209-4FBD-A384-6CA9B2D82420}"/>
              </a:ext>
            </a:extLst>
          </p:cNvPr>
          <p:cNvSpPr/>
          <p:nvPr/>
        </p:nvSpPr>
        <p:spPr>
          <a:xfrm>
            <a:off x="218054" y="3833656"/>
            <a:ext cx="6590108" cy="577081"/>
          </a:xfrm>
          <a:prstGeom prst="rect">
            <a:avLst/>
          </a:prstGeom>
        </p:spPr>
        <p:txBody>
          <a:bodyPr wrap="square">
            <a:spAutoFit/>
          </a:bodyPr>
          <a:lstStyle/>
          <a:p>
            <a:pPr algn="l"/>
            <a:r>
              <a:rPr lang="ja-JP" altLang="en-US" sz="1050" b="0" i="0" dirty="0">
                <a:solidFill>
                  <a:srgbClr val="2B2B2B"/>
                </a:solidFill>
                <a:effectLst/>
                <a:latin typeface="ヒラギノ角ゴ Pro W3"/>
              </a:rPr>
              <a:t>介護労働安定センターは</a:t>
            </a:r>
            <a:r>
              <a:rPr lang="en-US" altLang="ja-JP" sz="1050" b="0" i="0" dirty="0">
                <a:solidFill>
                  <a:srgbClr val="2B2B2B"/>
                </a:solidFill>
                <a:effectLst/>
                <a:latin typeface="ヒラギノ角ゴ Pro W3"/>
              </a:rPr>
              <a:t>23</a:t>
            </a:r>
            <a:r>
              <a:rPr lang="ja-JP" altLang="en-US" sz="1050" b="0" i="0" dirty="0">
                <a:solidFill>
                  <a:srgbClr val="2B2B2B"/>
                </a:solidFill>
                <a:effectLst/>
                <a:latin typeface="ヒラギノ角ゴ Pro W3"/>
              </a:rPr>
              <a:t>日、昨年度に実施した最新の「介護労働実態調査」の結果を公表した。</a:t>
            </a:r>
            <a:r>
              <a:rPr lang="en-US" altLang="ja-JP" sz="1050" b="0" i="0" dirty="0">
                <a:solidFill>
                  <a:srgbClr val="2B2B2B"/>
                </a:solidFill>
                <a:effectLst/>
                <a:latin typeface="ヒラギノ角ゴ Pro W3"/>
              </a:rPr>
              <a:t>【Joint</a:t>
            </a:r>
            <a:r>
              <a:rPr lang="ja-JP" altLang="en-US" sz="1050" b="0" i="0" dirty="0">
                <a:solidFill>
                  <a:srgbClr val="2B2B2B"/>
                </a:solidFill>
                <a:effectLst/>
                <a:latin typeface="ヒラギノ角ゴ Pro W3"/>
              </a:rPr>
              <a:t>編集部</a:t>
            </a:r>
            <a:r>
              <a:rPr lang="en-US" altLang="ja-JP" sz="1050" b="0" i="0" dirty="0">
                <a:solidFill>
                  <a:srgbClr val="2B2B2B"/>
                </a:solidFill>
                <a:effectLst/>
                <a:latin typeface="ヒラギノ角ゴ Pro W3"/>
              </a:rPr>
              <a:t>】</a:t>
            </a:r>
          </a:p>
          <a:p>
            <a:pPr algn="l"/>
            <a:r>
              <a:rPr lang="ja-JP" altLang="en-US" sz="1050" b="0" i="0" dirty="0">
                <a:solidFill>
                  <a:srgbClr val="2B2B2B"/>
                </a:solidFill>
                <a:effectLst/>
                <a:latin typeface="ヒラギノ角ゴ Pro W3"/>
              </a:rPr>
              <a:t>それによると、介護職に占める</a:t>
            </a:r>
            <a:r>
              <a:rPr lang="en-US" altLang="ja-JP" sz="1050" b="0" i="0" dirty="0">
                <a:solidFill>
                  <a:srgbClr val="2B2B2B"/>
                </a:solidFill>
                <a:effectLst/>
                <a:latin typeface="ヒラギノ角ゴ Pro W3"/>
              </a:rPr>
              <a:t>65</a:t>
            </a:r>
            <a:r>
              <a:rPr lang="ja-JP" altLang="en-US" sz="1050" b="0" i="0" dirty="0">
                <a:solidFill>
                  <a:srgbClr val="2B2B2B"/>
                </a:solidFill>
                <a:effectLst/>
                <a:latin typeface="ヒラギノ角ゴ Pro W3"/>
              </a:rPr>
              <a:t>歳以上の割合は</a:t>
            </a:r>
            <a:r>
              <a:rPr lang="en-US" altLang="ja-JP" sz="1050" b="0" i="0" dirty="0">
                <a:solidFill>
                  <a:srgbClr val="2B2B2B"/>
                </a:solidFill>
                <a:effectLst/>
                <a:latin typeface="ヒラギノ角ゴ Pro W3"/>
              </a:rPr>
              <a:t>12.3%</a:t>
            </a:r>
            <a:r>
              <a:rPr lang="ja-JP" altLang="en-US" sz="1050" b="0" i="0" dirty="0">
                <a:solidFill>
                  <a:srgbClr val="2B2B2B"/>
                </a:solidFill>
                <a:effectLst/>
                <a:latin typeface="ヒラギノ角ゴ Pro W3"/>
              </a:rPr>
              <a:t>。職種別ではホームヘルパーが最も高く、およそ</a:t>
            </a:r>
            <a:r>
              <a:rPr lang="en-US" altLang="ja-JP" sz="1050" b="0" i="0" dirty="0">
                <a:solidFill>
                  <a:srgbClr val="2B2B2B"/>
                </a:solidFill>
                <a:effectLst/>
                <a:latin typeface="ヒラギノ角ゴ Pro W3"/>
              </a:rPr>
              <a:t>4</a:t>
            </a:r>
            <a:r>
              <a:rPr lang="ja-JP" altLang="en-US" sz="1050" b="0" i="0" dirty="0">
                <a:solidFill>
                  <a:srgbClr val="2B2B2B"/>
                </a:solidFill>
                <a:effectLst/>
                <a:latin typeface="ヒラギノ角ゴ Pro W3"/>
              </a:rPr>
              <a:t>人に</a:t>
            </a:r>
            <a:r>
              <a:rPr lang="en-US" altLang="ja-JP" sz="1050" b="0" i="0" dirty="0">
                <a:solidFill>
                  <a:srgbClr val="2B2B2B"/>
                </a:solidFill>
                <a:effectLst/>
                <a:latin typeface="ヒラギノ角ゴ Pro W3"/>
              </a:rPr>
              <a:t>1</a:t>
            </a:r>
            <a:r>
              <a:rPr lang="ja-JP" altLang="en-US" sz="1050" b="0" i="0" dirty="0">
                <a:solidFill>
                  <a:srgbClr val="2B2B2B"/>
                </a:solidFill>
                <a:effectLst/>
                <a:latin typeface="ヒラギノ角ゴ Pro W3"/>
              </a:rPr>
              <a:t>人の</a:t>
            </a:r>
            <a:r>
              <a:rPr lang="en-US" altLang="ja-JP" sz="1050" b="0" i="0" dirty="0">
                <a:solidFill>
                  <a:srgbClr val="2B2B2B"/>
                </a:solidFill>
                <a:effectLst/>
                <a:latin typeface="ヒラギノ角ゴ Pro W3"/>
              </a:rPr>
              <a:t>25.6%</a:t>
            </a:r>
            <a:r>
              <a:rPr lang="ja-JP" altLang="en-US" sz="1050" b="0" i="0" dirty="0">
                <a:solidFill>
                  <a:srgbClr val="2B2B2B"/>
                </a:solidFill>
                <a:effectLst/>
                <a:latin typeface="ヒラギノ角ゴ Pro W3"/>
              </a:rPr>
              <a:t>となっている。今後、高齢化が進んで退職者が増えれば人手不足が一段と加速しかねない。</a:t>
            </a:r>
          </a:p>
        </p:txBody>
      </p:sp>
      <p:grpSp>
        <p:nvGrpSpPr>
          <p:cNvPr id="33" name="グループ化 32"/>
          <p:cNvGrpSpPr/>
          <p:nvPr/>
        </p:nvGrpSpPr>
        <p:grpSpPr>
          <a:xfrm>
            <a:off x="131688" y="5325359"/>
            <a:ext cx="1710350" cy="2074556"/>
            <a:chOff x="432265" y="5726410"/>
            <a:chExt cx="1482224" cy="1793617"/>
          </a:xfrm>
        </p:grpSpPr>
        <p:sp>
          <p:nvSpPr>
            <p:cNvPr id="32" name="正方形/長方形 31"/>
            <p:cNvSpPr/>
            <p:nvPr/>
          </p:nvSpPr>
          <p:spPr>
            <a:xfrm>
              <a:off x="432265" y="5837767"/>
              <a:ext cx="1294770" cy="16822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p:cNvPicPr>
              <a:picLocks noChangeAspect="1"/>
            </p:cNvPicPr>
            <p:nvPr/>
          </p:nvPicPr>
          <p:blipFill rotWithShape="1">
            <a:blip r:embed="rId5"/>
            <a:srcRect l="72050" t="23855" r="6950" b="31324"/>
            <a:stretch/>
          </p:blipFill>
          <p:spPr>
            <a:xfrm>
              <a:off x="474329" y="5726410"/>
              <a:ext cx="1440160" cy="1728193"/>
            </a:xfrm>
            <a:prstGeom prst="rect">
              <a:avLst/>
            </a:prstGeom>
          </p:spPr>
        </p:pic>
      </p:grpSp>
      <p:sp>
        <p:nvSpPr>
          <p:cNvPr id="24" name="テキスト ボックス 23"/>
          <p:cNvSpPr txBox="1"/>
          <p:nvPr/>
        </p:nvSpPr>
        <p:spPr>
          <a:xfrm>
            <a:off x="212657" y="4592960"/>
            <a:ext cx="3360359"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漫画で分かる訪問マッサージ</a:t>
            </a:r>
            <a:r>
              <a:rPr lang="en-US" altLang="ja-JP" dirty="0">
                <a:latin typeface="BIZ UDPゴシック" panose="020B0400000000000000" pitchFamily="50" charset="-128"/>
                <a:ea typeface="BIZ UDPゴシック" panose="020B0400000000000000" pitchFamily="50" charset="-128"/>
              </a:rPr>
              <a:t>】</a:t>
            </a:r>
          </a:p>
        </p:txBody>
      </p:sp>
      <p:sp>
        <p:nvSpPr>
          <p:cNvPr id="25" name="テキスト ボックス 24"/>
          <p:cNvSpPr txBox="1"/>
          <p:nvPr/>
        </p:nvSpPr>
        <p:spPr>
          <a:xfrm>
            <a:off x="764704" y="4952220"/>
            <a:ext cx="3107415"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（藤和マッサージホームページより一部抜粋）</a:t>
            </a:r>
            <a:endParaRPr lang="en-US" altLang="ja-JP" sz="1100" dirty="0">
              <a:latin typeface="BIZ UDPゴシック" panose="020B0400000000000000" pitchFamily="50" charset="-128"/>
              <a:ea typeface="BIZ UDPゴシック" panose="020B0400000000000000" pitchFamily="50" charset="-128"/>
            </a:endParaRPr>
          </a:p>
        </p:txBody>
      </p:sp>
      <p:grpSp>
        <p:nvGrpSpPr>
          <p:cNvPr id="31" name="グループ化 30"/>
          <p:cNvGrpSpPr/>
          <p:nvPr/>
        </p:nvGrpSpPr>
        <p:grpSpPr>
          <a:xfrm>
            <a:off x="2057128" y="5338538"/>
            <a:ext cx="1477992" cy="2062734"/>
            <a:chOff x="2586589" y="5553424"/>
            <a:chExt cx="1202451" cy="1577416"/>
          </a:xfrm>
        </p:grpSpPr>
        <p:sp>
          <p:nvSpPr>
            <p:cNvPr id="30" name="正方形/長方形 29"/>
            <p:cNvSpPr/>
            <p:nvPr/>
          </p:nvSpPr>
          <p:spPr>
            <a:xfrm>
              <a:off x="2586589" y="5679588"/>
              <a:ext cx="1052188" cy="145125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rotWithShape="1">
            <a:blip r:embed="rId6"/>
            <a:srcRect l="76249" t="33191" r="6951" b="27590"/>
            <a:stretch/>
          </p:blipFill>
          <p:spPr>
            <a:xfrm>
              <a:off x="2636912" y="5553424"/>
              <a:ext cx="1152128" cy="1512169"/>
            </a:xfrm>
            <a:prstGeom prst="rect">
              <a:avLst/>
            </a:prstGeom>
          </p:spPr>
        </p:pic>
      </p:grpSp>
      <p:grpSp>
        <p:nvGrpSpPr>
          <p:cNvPr id="29" name="グループ化 28"/>
          <p:cNvGrpSpPr/>
          <p:nvPr/>
        </p:nvGrpSpPr>
        <p:grpSpPr>
          <a:xfrm>
            <a:off x="3684075" y="5158470"/>
            <a:ext cx="2910587" cy="1506878"/>
            <a:chOff x="4111611" y="5425765"/>
            <a:chExt cx="2645086" cy="1352147"/>
          </a:xfrm>
        </p:grpSpPr>
        <p:sp>
          <p:nvSpPr>
            <p:cNvPr id="28" name="正方形/長方形 27"/>
            <p:cNvSpPr/>
            <p:nvPr/>
          </p:nvSpPr>
          <p:spPr>
            <a:xfrm>
              <a:off x="4111611" y="5569541"/>
              <a:ext cx="2557749" cy="12083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p:cNvPicPr>
              <a:picLocks noChangeAspect="1"/>
            </p:cNvPicPr>
            <p:nvPr/>
          </p:nvPicPr>
          <p:blipFill rotWithShape="1">
            <a:blip r:embed="rId7"/>
            <a:srcRect l="55250" t="40662" r="6951" b="25722"/>
            <a:stretch/>
          </p:blipFill>
          <p:spPr>
            <a:xfrm>
              <a:off x="4164409" y="5425765"/>
              <a:ext cx="2592288" cy="1296145"/>
            </a:xfrm>
            <a:prstGeom prst="rect">
              <a:avLst/>
            </a:prstGeom>
          </p:spPr>
        </p:pic>
      </p:grpSp>
      <p:sp>
        <p:nvSpPr>
          <p:cNvPr id="37" name="角丸四角形 36"/>
          <p:cNvSpPr/>
          <p:nvPr/>
        </p:nvSpPr>
        <p:spPr>
          <a:xfrm>
            <a:off x="4132702" y="6496050"/>
            <a:ext cx="2114627" cy="530716"/>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4120514" y="6492120"/>
            <a:ext cx="352390" cy="253916"/>
          </a:xfrm>
          <a:prstGeom prst="rect">
            <a:avLst/>
          </a:prstGeom>
          <a:noFill/>
        </p:spPr>
        <p:txBody>
          <a:bodyPr wrap="square" rtlCol="0">
            <a:spAutoFit/>
          </a:bodyPr>
          <a:lstStyle/>
          <a:p>
            <a:r>
              <a:rPr lang="ja-JP" altLang="en-US" sz="1050" b="1" dirty="0">
                <a:solidFill>
                  <a:schemeClr val="bg1"/>
                </a:solidFill>
                <a:latin typeface="BIZ UDPゴシック" panose="020B0400000000000000" pitchFamily="50" charset="-128"/>
                <a:ea typeface="BIZ UDPゴシック" panose="020B0400000000000000" pitchFamily="50" charset="-128"/>
              </a:rPr>
              <a:t>①</a:t>
            </a:r>
            <a:endParaRPr lang="en-US" altLang="ja-JP" sz="1050" b="1" dirty="0">
              <a:solidFill>
                <a:schemeClr val="bg1"/>
              </a:solidFill>
              <a:latin typeface="BIZ UDPゴシック" panose="020B0400000000000000" pitchFamily="50" charset="-128"/>
              <a:ea typeface="BIZ UDPゴシック" panose="020B0400000000000000" pitchFamily="50" charset="-128"/>
            </a:endParaRPr>
          </a:p>
        </p:txBody>
      </p:sp>
      <p:sp>
        <p:nvSpPr>
          <p:cNvPr id="42" name="左矢印 41"/>
          <p:cNvSpPr/>
          <p:nvPr/>
        </p:nvSpPr>
        <p:spPr>
          <a:xfrm>
            <a:off x="5133764" y="7178280"/>
            <a:ext cx="1391580" cy="811580"/>
          </a:xfrm>
          <a:prstGeom prst="leftArrow">
            <a:avLst>
              <a:gd name="adj1" fmla="val 69425"/>
              <a:gd name="adj2" fmla="val 50000"/>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5363117" y="7317740"/>
            <a:ext cx="1144750" cy="523220"/>
          </a:xfrm>
          <a:prstGeom prst="rect">
            <a:avLst/>
          </a:prstGeom>
          <a:noFill/>
        </p:spPr>
        <p:txBody>
          <a:bodyPr wrap="square" rtlCol="0">
            <a:spAutoFit/>
          </a:bodyPr>
          <a:lstStyle/>
          <a:p>
            <a:pPr algn="ctr"/>
            <a:r>
              <a:rPr lang="ja-JP" altLang="en-US" sz="1400" b="1" dirty="0">
                <a:latin typeface="BIZ UDPゴシック" panose="020B0400000000000000" pitchFamily="50" charset="-128"/>
                <a:ea typeface="BIZ UDPゴシック" panose="020B0400000000000000" pitchFamily="50" charset="-128"/>
              </a:rPr>
              <a:t>漫画の全容</a:t>
            </a:r>
            <a:endParaRPr lang="en-US" altLang="ja-JP" sz="1400" b="1" dirty="0">
              <a:latin typeface="BIZ UDPゴシック" panose="020B0400000000000000" pitchFamily="50" charset="-128"/>
              <a:ea typeface="BIZ UDPゴシック" panose="020B0400000000000000" pitchFamily="50" charset="-128"/>
            </a:endParaRPr>
          </a:p>
          <a:p>
            <a:pPr algn="ctr"/>
            <a:r>
              <a:rPr lang="ja-JP" altLang="en-US" sz="1400" b="1" dirty="0">
                <a:latin typeface="BIZ UDPゴシック" panose="020B0400000000000000" pitchFamily="50" charset="-128"/>
                <a:ea typeface="BIZ UDPゴシック" panose="020B0400000000000000" pitchFamily="50" charset="-128"/>
              </a:rPr>
              <a:t>はこちら</a:t>
            </a:r>
            <a:endParaRPr lang="en-US" altLang="ja-JP" sz="1400" b="1" dirty="0">
              <a:latin typeface="BIZ UDPゴシック" panose="020B0400000000000000" pitchFamily="50" charset="-128"/>
              <a:ea typeface="BIZ UDPゴシック" panose="020B0400000000000000" pitchFamily="50" charset="-128"/>
            </a:endParaRPr>
          </a:p>
        </p:txBody>
      </p:sp>
      <p:sp>
        <p:nvSpPr>
          <p:cNvPr id="44" name="テキスト ボックス 43"/>
          <p:cNvSpPr txBox="1"/>
          <p:nvPr/>
        </p:nvSpPr>
        <p:spPr>
          <a:xfrm>
            <a:off x="4368286" y="6562758"/>
            <a:ext cx="1873297" cy="400110"/>
          </a:xfrm>
          <a:prstGeom prst="rect">
            <a:avLst/>
          </a:prstGeom>
          <a:noFill/>
        </p:spPr>
        <p:txBody>
          <a:bodyPr wrap="square" rtlCol="0">
            <a:spAutoFit/>
          </a:bodyPr>
          <a:lstStyle/>
          <a:p>
            <a:r>
              <a:rPr lang="ja-JP" altLang="en-US" sz="1000" b="1" dirty="0">
                <a:solidFill>
                  <a:schemeClr val="bg1"/>
                </a:solidFill>
                <a:latin typeface="BIZ UDPゴシック" panose="020B0400000000000000" pitchFamily="50" charset="-128"/>
                <a:ea typeface="BIZ UDPゴシック" panose="020B0400000000000000" pitchFamily="50" charset="-128"/>
              </a:rPr>
              <a:t>鍼灸・</a:t>
            </a:r>
            <a:r>
              <a:rPr lang="ja-JP" altLang="en-US" sz="1000" b="1" dirty="0" err="1">
                <a:solidFill>
                  <a:schemeClr val="bg1"/>
                </a:solidFill>
                <a:latin typeface="BIZ UDPゴシック" panose="020B0400000000000000" pitchFamily="50" charset="-128"/>
                <a:ea typeface="BIZ UDPゴシック" panose="020B0400000000000000" pitchFamily="50" charset="-128"/>
              </a:rPr>
              <a:t>あ</a:t>
            </a:r>
            <a:r>
              <a:rPr lang="ja-JP" altLang="en-US" sz="1000" b="1" dirty="0">
                <a:solidFill>
                  <a:schemeClr val="bg1"/>
                </a:solidFill>
                <a:latin typeface="BIZ UDPゴシック" panose="020B0400000000000000" pitchFamily="50" charset="-128"/>
                <a:ea typeface="BIZ UDPゴシック" panose="020B0400000000000000" pitchFamily="50" charset="-128"/>
              </a:rPr>
              <a:t>マ指の国家資格保有者が訪問施術を提供します。</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p:txBody>
      </p:sp>
      <p:sp>
        <p:nvSpPr>
          <p:cNvPr id="45" name="角丸四角形 44"/>
          <p:cNvSpPr/>
          <p:nvPr/>
        </p:nvSpPr>
        <p:spPr>
          <a:xfrm>
            <a:off x="2348283" y="7246658"/>
            <a:ext cx="1694093" cy="594302"/>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2317685" y="7230438"/>
            <a:ext cx="352390" cy="253916"/>
          </a:xfrm>
          <a:prstGeom prst="rect">
            <a:avLst/>
          </a:prstGeom>
          <a:noFill/>
        </p:spPr>
        <p:txBody>
          <a:bodyPr wrap="square" rtlCol="0">
            <a:spAutoFit/>
          </a:bodyPr>
          <a:lstStyle/>
          <a:p>
            <a:r>
              <a:rPr lang="ja-JP" altLang="en-US" sz="1050" b="1" dirty="0">
                <a:solidFill>
                  <a:schemeClr val="bg1"/>
                </a:solidFill>
                <a:latin typeface="BIZ UDPゴシック" panose="020B0400000000000000" pitchFamily="50" charset="-128"/>
                <a:ea typeface="BIZ UDPゴシック" panose="020B0400000000000000" pitchFamily="50" charset="-128"/>
              </a:rPr>
              <a:t>②</a:t>
            </a:r>
            <a:endParaRPr lang="en-US" altLang="ja-JP" sz="1050" b="1" dirty="0">
              <a:solidFill>
                <a:schemeClr val="bg1"/>
              </a:solidFill>
              <a:latin typeface="BIZ UDPゴシック" panose="020B0400000000000000" pitchFamily="50" charset="-128"/>
              <a:ea typeface="BIZ UDPゴシック" panose="020B0400000000000000" pitchFamily="50" charset="-128"/>
            </a:endParaRPr>
          </a:p>
        </p:txBody>
      </p:sp>
      <p:sp>
        <p:nvSpPr>
          <p:cNvPr id="47" name="テキスト ボックス 46"/>
          <p:cNvSpPr txBox="1"/>
          <p:nvPr/>
        </p:nvSpPr>
        <p:spPr>
          <a:xfrm>
            <a:off x="2479814" y="7356386"/>
            <a:ext cx="1873297" cy="400110"/>
          </a:xfrm>
          <a:prstGeom prst="rect">
            <a:avLst/>
          </a:prstGeom>
          <a:noFill/>
        </p:spPr>
        <p:txBody>
          <a:bodyPr wrap="square" rtlCol="0">
            <a:spAutoFit/>
          </a:bodyPr>
          <a:lstStyle/>
          <a:p>
            <a:r>
              <a:rPr lang="ja-JP" altLang="en-US" sz="1000" b="1" dirty="0">
                <a:solidFill>
                  <a:schemeClr val="bg1"/>
                </a:solidFill>
                <a:latin typeface="BIZ UDPゴシック" panose="020B0400000000000000" pitchFamily="50" charset="-128"/>
                <a:ea typeface="BIZ UDPゴシック" panose="020B0400000000000000" pitchFamily="50" charset="-128"/>
              </a:rPr>
              <a:t>医療保険適応のため、</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a:p>
            <a:r>
              <a:rPr lang="ja-JP" altLang="en-US" sz="1000" b="1" dirty="0">
                <a:solidFill>
                  <a:schemeClr val="bg1"/>
                </a:solidFill>
                <a:latin typeface="BIZ UDPゴシック" panose="020B0400000000000000" pitchFamily="50" charset="-128"/>
                <a:ea typeface="BIZ UDPゴシック" panose="020B0400000000000000" pitchFamily="50" charset="-128"/>
              </a:rPr>
              <a:t>ご負担少なく施術が可能</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p:txBody>
      </p:sp>
      <p:sp>
        <p:nvSpPr>
          <p:cNvPr id="48" name="角丸四角形 47"/>
          <p:cNvSpPr/>
          <p:nvPr/>
        </p:nvSpPr>
        <p:spPr>
          <a:xfrm>
            <a:off x="249424" y="7278647"/>
            <a:ext cx="1694093" cy="594302"/>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203419" y="7249531"/>
            <a:ext cx="352390" cy="253916"/>
          </a:xfrm>
          <a:prstGeom prst="rect">
            <a:avLst/>
          </a:prstGeom>
          <a:noFill/>
        </p:spPr>
        <p:txBody>
          <a:bodyPr wrap="square" rtlCol="0">
            <a:spAutoFit/>
          </a:bodyPr>
          <a:lstStyle/>
          <a:p>
            <a:r>
              <a:rPr lang="ja-JP" altLang="en-US" sz="1050" b="1" dirty="0">
                <a:solidFill>
                  <a:schemeClr val="bg1"/>
                </a:solidFill>
                <a:latin typeface="BIZ UDPゴシック" panose="020B0400000000000000" pitchFamily="50" charset="-128"/>
                <a:ea typeface="BIZ UDPゴシック" panose="020B0400000000000000" pitchFamily="50" charset="-128"/>
              </a:rPr>
              <a:t>③</a:t>
            </a:r>
            <a:endParaRPr lang="en-US" altLang="ja-JP" sz="1050" b="1" dirty="0">
              <a:solidFill>
                <a:schemeClr val="bg1"/>
              </a:solidFill>
              <a:latin typeface="BIZ UDPゴシック" panose="020B0400000000000000" pitchFamily="50" charset="-128"/>
              <a:ea typeface="BIZ UDPゴシック" panose="020B0400000000000000" pitchFamily="50" charset="-128"/>
            </a:endParaRPr>
          </a:p>
        </p:txBody>
      </p:sp>
      <p:sp>
        <p:nvSpPr>
          <p:cNvPr id="50" name="テキスト ボックス 49"/>
          <p:cNvSpPr txBox="1"/>
          <p:nvPr/>
        </p:nvSpPr>
        <p:spPr>
          <a:xfrm>
            <a:off x="304216" y="7405504"/>
            <a:ext cx="1873297" cy="400110"/>
          </a:xfrm>
          <a:prstGeom prst="rect">
            <a:avLst/>
          </a:prstGeom>
          <a:noFill/>
        </p:spPr>
        <p:txBody>
          <a:bodyPr wrap="square" rtlCol="0">
            <a:spAutoFit/>
          </a:bodyPr>
          <a:lstStyle/>
          <a:p>
            <a:r>
              <a:rPr lang="ja-JP" altLang="en-US" sz="1000" b="1" dirty="0">
                <a:solidFill>
                  <a:schemeClr val="bg1"/>
                </a:solidFill>
                <a:latin typeface="BIZ UDPゴシック" panose="020B0400000000000000" pitchFamily="50" charset="-128"/>
                <a:ea typeface="BIZ UDPゴシック" panose="020B0400000000000000" pitchFamily="50" charset="-128"/>
              </a:rPr>
              <a:t>お悩みやご希望にあわせて</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a:p>
            <a:r>
              <a:rPr lang="ja-JP" altLang="en-US" sz="1000" b="1" dirty="0">
                <a:solidFill>
                  <a:schemeClr val="bg1"/>
                </a:solidFill>
                <a:latin typeface="BIZ UDPゴシック" panose="020B0400000000000000" pitchFamily="50" charset="-128"/>
                <a:ea typeface="BIZ UDPゴシック" panose="020B0400000000000000" pitchFamily="50" charset="-128"/>
              </a:rPr>
              <a:t>治療プランを計画します</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26D35E91-B166-4B60-8342-5D9D2EDB38F3}"/>
              </a:ext>
            </a:extLst>
          </p:cNvPr>
          <p:cNvSpPr/>
          <p:nvPr/>
        </p:nvSpPr>
        <p:spPr>
          <a:xfrm>
            <a:off x="188640" y="2162979"/>
            <a:ext cx="6590108" cy="1061829"/>
          </a:xfrm>
          <a:prstGeom prst="rect">
            <a:avLst/>
          </a:prstGeom>
        </p:spPr>
        <p:txBody>
          <a:bodyPr wrap="square">
            <a:spAutoFit/>
          </a:bodyPr>
          <a:lstStyle/>
          <a:p>
            <a:pPr algn="l"/>
            <a:r>
              <a:rPr lang="ja-JP" altLang="en-US" sz="1050" b="0" i="0" dirty="0">
                <a:solidFill>
                  <a:srgbClr val="2B2B2B"/>
                </a:solidFill>
                <a:effectLst/>
                <a:latin typeface="ヒラギノ角ゴ Pro W3"/>
              </a:rPr>
              <a:t>厚労省のアドバイザリーボードは</a:t>
            </a:r>
            <a:r>
              <a:rPr lang="en-US" altLang="ja-JP" sz="1050" b="0" i="0" dirty="0">
                <a:solidFill>
                  <a:srgbClr val="2B2B2B"/>
                </a:solidFill>
                <a:effectLst/>
                <a:latin typeface="ヒラギノ角ゴ Pro W3"/>
              </a:rPr>
              <a:t>18</a:t>
            </a:r>
            <a:r>
              <a:rPr lang="ja-JP" altLang="en-US" sz="1050" b="0" i="0" dirty="0">
                <a:solidFill>
                  <a:srgbClr val="2B2B2B"/>
                </a:solidFill>
                <a:effectLst/>
                <a:latin typeface="ヒラギノ角ゴ Pro W3"/>
              </a:rPr>
              <a:t>日の会合で、目下の感染状況について「全国各地で災害レベル。高齢の感染者も再び増加している」と分析。「既にワクチンを接種した人も含め、改めて、基本的対策や業種別ガイドラインなどを徹底すべき」と呼びかけた。</a:t>
            </a:r>
          </a:p>
          <a:p>
            <a:pPr algn="l"/>
            <a:r>
              <a:rPr lang="ja-JP" altLang="en-US" sz="1050" b="0" i="0" dirty="0">
                <a:solidFill>
                  <a:srgbClr val="2B2B2B"/>
                </a:solidFill>
                <a:effectLst/>
                <a:latin typeface="ヒラギノ角ゴ Pro W3"/>
              </a:rPr>
              <a:t>田村憲久厚労相はアドバイザリーボードの冒頭、「重症者数も急激に増加しており、入院調整も非常に厳しい」と強調。「ワクチン接種だけで現状を克服できるとは考えていない。臨時的な医療・療養体制の強化の検討も含め、早急に対応を進めていく」と述べた。</a:t>
            </a:r>
          </a:p>
        </p:txBody>
      </p:sp>
    </p:spTree>
    <p:extLst>
      <p:ext uri="{BB962C8B-B14F-4D97-AF65-F5344CB8AC3E}">
        <p14:creationId xmlns:p14="http://schemas.microsoft.com/office/powerpoint/2010/main" val="39292670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22654</TotalTime>
  <Words>1002</Words>
  <Application>Microsoft Office PowerPoint</Application>
  <PresentationFormat>A4 210 x 297 mm</PresentationFormat>
  <Paragraphs>78</Paragraphs>
  <Slides>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AR P丸ゴシック体M</vt:lpstr>
      <vt:lpstr>BIZ UDPゴシック</vt:lpstr>
      <vt:lpstr>BIZ UDP明朝 Medium</vt:lpstr>
      <vt:lpstr>HGP創英ﾌﾟﾚｾﾞﾝｽEB</vt:lpstr>
      <vt:lpstr>HG丸ｺﾞｼｯｸM-PRO</vt:lpstr>
      <vt:lpstr>HG創英角ﾎﾟｯﾌﾟ体</vt:lpstr>
      <vt:lpstr>ヒラギノ角ゴ Pro W3</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TOWA-VISION</dc:creator>
  <cp:lastModifiedBy>towa-machida@towa-massage.jp</cp:lastModifiedBy>
  <cp:revision>1536</cp:revision>
  <cp:lastPrinted>2020-12-16T00:09:44Z</cp:lastPrinted>
  <dcterms:created xsi:type="dcterms:W3CDTF">2013-12-27T08:52:12Z</dcterms:created>
  <dcterms:modified xsi:type="dcterms:W3CDTF">2021-09-02T03:18:15Z</dcterms:modified>
</cp:coreProperties>
</file>