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83" r:id="rId3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0099FF"/>
    <a:srgbClr val="0066FF"/>
    <a:srgbClr val="FF3300"/>
    <a:srgbClr val="FF6699"/>
    <a:srgbClr val="F2F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270" autoAdjust="0"/>
  </p:normalViewPr>
  <p:slideViewPr>
    <p:cSldViewPr>
      <p:cViewPr>
        <p:scale>
          <a:sx n="125" d="100"/>
          <a:sy n="125" d="100"/>
        </p:scale>
        <p:origin x="336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藤和マッサージ 海老名院" userId="269816cf6611bc54" providerId="LiveId" clId="{F8BB12DF-09A8-4144-8C5F-B02E93AD0397}"/>
    <pc:docChg chg="undo redo custSel modSld">
      <pc:chgData name="藤和マッサージ 海老名院" userId="269816cf6611bc54" providerId="LiveId" clId="{F8BB12DF-09A8-4144-8C5F-B02E93AD0397}" dt="2019-10-14T01:07:02.875" v="1030" actId="478"/>
      <pc:docMkLst>
        <pc:docMk/>
      </pc:docMkLst>
      <pc:sldChg chg="addSp delSp modSp">
        <pc:chgData name="藤和マッサージ 海老名院" userId="269816cf6611bc54" providerId="LiveId" clId="{F8BB12DF-09A8-4144-8C5F-B02E93AD0397}" dt="2019-10-14T01:07:02.875" v="1030" actId="478"/>
        <pc:sldMkLst>
          <pc:docMk/>
          <pc:sldMk cId="44320104" sldId="270"/>
        </pc:sldMkLst>
        <pc:spChg chg="mod">
          <ac:chgData name="藤和マッサージ 海老名院" userId="269816cf6611bc54" providerId="LiveId" clId="{F8BB12DF-09A8-4144-8C5F-B02E93AD0397}" dt="2019-10-14T00:47:47.773" v="396" actId="14100"/>
          <ac:spMkLst>
            <pc:docMk/>
            <pc:sldMk cId="44320104" sldId="270"/>
            <ac:spMk id="6" creationId="{00000000-0000-0000-0000-000000000000}"/>
          </ac:spMkLst>
        </pc:spChg>
        <pc:spChg chg="add mod">
          <ac:chgData name="藤和マッサージ 海老名院" userId="269816cf6611bc54" providerId="LiveId" clId="{F8BB12DF-09A8-4144-8C5F-B02E93AD0397}" dt="2019-10-14T01:06:40.279" v="1029" actId="6549"/>
          <ac:spMkLst>
            <pc:docMk/>
            <pc:sldMk cId="44320104" sldId="270"/>
            <ac:spMk id="30" creationId="{C00FAD2C-DA42-4C4C-831F-3A5970EE2D16}"/>
          </ac:spMkLst>
        </pc:spChg>
        <pc:spChg chg="mod">
          <ac:chgData name="藤和マッサージ 海老名院" userId="269816cf6611bc54" providerId="LiveId" clId="{F8BB12DF-09A8-4144-8C5F-B02E93AD0397}" dt="2019-10-14T00:54:43.884" v="558" actId="1076"/>
          <ac:spMkLst>
            <pc:docMk/>
            <pc:sldMk cId="44320104" sldId="270"/>
            <ac:spMk id="32" creationId="{00000000-0000-0000-0000-000000000000}"/>
          </ac:spMkLst>
        </pc:spChg>
        <pc:spChg chg="mod">
          <ac:chgData name="藤和マッサージ 海老名院" userId="269816cf6611bc54" providerId="LiveId" clId="{F8BB12DF-09A8-4144-8C5F-B02E93AD0397}" dt="2019-10-14T00:31:01.049" v="1" actId="2711"/>
          <ac:spMkLst>
            <pc:docMk/>
            <pc:sldMk cId="44320104" sldId="270"/>
            <ac:spMk id="58" creationId="{00000000-0000-0000-0000-000000000000}"/>
          </ac:spMkLst>
        </pc:spChg>
        <pc:spChg chg="mod">
          <ac:chgData name="藤和マッサージ 海老名院" userId="269816cf6611bc54" providerId="LiveId" clId="{F8BB12DF-09A8-4144-8C5F-B02E93AD0397}" dt="2019-10-14T00:54:43.884" v="558" actId="1076"/>
          <ac:spMkLst>
            <pc:docMk/>
            <pc:sldMk cId="44320104" sldId="270"/>
            <ac:spMk id="59" creationId="{00000000-0000-0000-0000-000000000000}"/>
          </ac:spMkLst>
        </pc:spChg>
        <pc:spChg chg="del mod">
          <ac:chgData name="藤和マッサージ 海老名院" userId="269816cf6611bc54" providerId="LiveId" clId="{F8BB12DF-09A8-4144-8C5F-B02E93AD0397}" dt="2019-10-14T01:07:02.875" v="1030" actId="478"/>
          <ac:spMkLst>
            <pc:docMk/>
            <pc:sldMk cId="44320104" sldId="270"/>
            <ac:spMk id="70" creationId="{00000000-0000-0000-0000-000000000000}"/>
          </ac:spMkLst>
        </pc:spChg>
        <pc:spChg chg="del mod">
          <ac:chgData name="藤和マッサージ 海老名院" userId="269816cf6611bc54" providerId="LiveId" clId="{F8BB12DF-09A8-4144-8C5F-B02E93AD0397}" dt="2019-10-14T01:07:02.875" v="1030" actId="478"/>
          <ac:spMkLst>
            <pc:docMk/>
            <pc:sldMk cId="44320104" sldId="270"/>
            <ac:spMk id="72" creationId="{00000000-0000-0000-0000-000000000000}"/>
          </ac:spMkLst>
        </pc:spChg>
        <pc:spChg chg="del mod">
          <ac:chgData name="藤和マッサージ 海老名院" userId="269816cf6611bc54" providerId="LiveId" clId="{F8BB12DF-09A8-4144-8C5F-B02E93AD0397}" dt="2019-10-14T01:07:02.875" v="1030" actId="478"/>
          <ac:spMkLst>
            <pc:docMk/>
            <pc:sldMk cId="44320104" sldId="270"/>
            <ac:spMk id="74" creationId="{00000000-0000-0000-0000-000000000000}"/>
          </ac:spMkLst>
        </pc:spChg>
        <pc:spChg chg="mod">
          <ac:chgData name="藤和マッサージ 海老名院" userId="269816cf6611bc54" providerId="LiveId" clId="{F8BB12DF-09A8-4144-8C5F-B02E93AD0397}" dt="2019-10-14T00:54:43.884" v="558" actId="1076"/>
          <ac:spMkLst>
            <pc:docMk/>
            <pc:sldMk cId="44320104" sldId="270"/>
            <ac:spMk id="76" creationId="{00000000-0000-0000-0000-000000000000}"/>
          </ac:spMkLst>
        </pc:spChg>
        <pc:spChg chg="del mod">
          <ac:chgData name="藤和マッサージ 海老名院" userId="269816cf6611bc54" providerId="LiveId" clId="{F8BB12DF-09A8-4144-8C5F-B02E93AD0397}" dt="2019-10-14T01:07:02.875" v="1030" actId="478"/>
          <ac:spMkLst>
            <pc:docMk/>
            <pc:sldMk cId="44320104" sldId="270"/>
            <ac:spMk id="77" creationId="{00000000-0000-0000-0000-000000000000}"/>
          </ac:spMkLst>
        </pc:spChg>
        <pc:spChg chg="mod">
          <ac:chgData name="藤和マッサージ 海老名院" userId="269816cf6611bc54" providerId="LiveId" clId="{F8BB12DF-09A8-4144-8C5F-B02E93AD0397}" dt="2019-10-14T00:44:20.069" v="280" actId="6549"/>
          <ac:spMkLst>
            <pc:docMk/>
            <pc:sldMk cId="44320104" sldId="270"/>
            <ac:spMk id="79" creationId="{00000000-0000-0000-0000-000000000000}"/>
          </ac:spMkLst>
        </pc:spChg>
        <pc:spChg chg="mod">
          <ac:chgData name="藤和マッサージ 海老名院" userId="269816cf6611bc54" providerId="LiveId" clId="{F8BB12DF-09A8-4144-8C5F-B02E93AD0397}" dt="2019-10-14T00:48:15.280" v="400" actId="1036"/>
          <ac:spMkLst>
            <pc:docMk/>
            <pc:sldMk cId="44320104" sldId="270"/>
            <ac:spMk id="81" creationId="{00000000-0000-0000-0000-000000000000}"/>
          </ac:spMkLst>
        </pc:spChg>
        <pc:graphicFrameChg chg="mod modGraphic">
          <ac:chgData name="藤和マッサージ 海老名院" userId="269816cf6611bc54" providerId="LiveId" clId="{F8BB12DF-09A8-4144-8C5F-B02E93AD0397}" dt="2019-10-14T00:45:02.284" v="312"/>
          <ac:graphicFrameMkLst>
            <pc:docMk/>
            <pc:sldMk cId="44320104" sldId="270"/>
            <ac:graphicFrameMk id="14" creationId="{00000000-0000-0000-0000-000000000000}"/>
          </ac:graphicFrameMkLst>
        </pc:graphicFrameChg>
        <pc:picChg chg="add del mod">
          <ac:chgData name="藤和マッサージ 海老名院" userId="269816cf6611bc54" providerId="LiveId" clId="{F8BB12DF-09A8-4144-8C5F-B02E93AD0397}" dt="2019-10-14T01:07:02.875" v="1030" actId="478"/>
          <ac:picMkLst>
            <pc:docMk/>
            <pc:sldMk cId="44320104" sldId="270"/>
            <ac:picMk id="3" creationId="{00000000-0000-0000-0000-000000000000}"/>
          </ac:picMkLst>
        </pc:picChg>
        <pc:picChg chg="add mod modCrop">
          <ac:chgData name="藤和マッサージ 海老名院" userId="269816cf6611bc54" providerId="LiveId" clId="{F8BB12DF-09A8-4144-8C5F-B02E93AD0397}" dt="2019-10-14T01:05:08.996" v="943" actId="14100"/>
          <ac:picMkLst>
            <pc:docMk/>
            <pc:sldMk cId="44320104" sldId="270"/>
            <ac:picMk id="29" creationId="{B82467D2-F89C-4E5A-98F7-9394BB2B68C2}"/>
          </ac:picMkLst>
        </pc:picChg>
        <pc:picChg chg="add mod modCrop">
          <ac:chgData name="藤和マッサージ 海老名院" userId="269816cf6611bc54" providerId="LiveId" clId="{F8BB12DF-09A8-4144-8C5F-B02E93AD0397}" dt="2019-10-14T01:03:46.636" v="935" actId="1076"/>
          <ac:picMkLst>
            <pc:docMk/>
            <pc:sldMk cId="44320104" sldId="270"/>
            <ac:picMk id="31" creationId="{103377DD-BC4B-48AA-A3CB-2300BB56B8E4}"/>
          </ac:picMkLst>
        </pc:picChg>
        <pc:picChg chg="add del mod">
          <ac:chgData name="藤和マッサージ 海老名院" userId="269816cf6611bc54" providerId="LiveId" clId="{F8BB12DF-09A8-4144-8C5F-B02E93AD0397}" dt="2019-10-14T01:03:41.175" v="934" actId="478"/>
          <ac:picMkLst>
            <pc:docMk/>
            <pc:sldMk cId="44320104" sldId="270"/>
            <ac:picMk id="33" creationId="{61D87858-05B2-40E7-A23D-28E97E49EB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84871" cy="500935"/>
          </a:xfrm>
          <a:prstGeom prst="rect">
            <a:avLst/>
          </a:prstGeom>
        </p:spPr>
        <p:txBody>
          <a:bodyPr vert="horz" lIns="96587" tIns="48295" rIns="96587" bIns="4829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3" y="0"/>
            <a:ext cx="2984871" cy="500935"/>
          </a:xfrm>
          <a:prstGeom prst="rect">
            <a:avLst/>
          </a:prstGeom>
        </p:spPr>
        <p:txBody>
          <a:bodyPr vert="horz" lIns="96587" tIns="48295" rIns="96587" bIns="48295" rtlCol="0"/>
          <a:lstStyle>
            <a:lvl1pPr algn="r">
              <a:defRPr sz="1300"/>
            </a:lvl1pPr>
          </a:lstStyle>
          <a:p>
            <a:fld id="{AB812141-2506-4D68-B459-4B0EF6B6AED2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49300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5" rIns="96587" bIns="482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3"/>
            <a:ext cx="5510530" cy="4508421"/>
          </a:xfrm>
          <a:prstGeom prst="rect">
            <a:avLst/>
          </a:prstGeom>
        </p:spPr>
        <p:txBody>
          <a:bodyPr vert="horz" lIns="96587" tIns="48295" rIns="96587" bIns="482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516039"/>
            <a:ext cx="2984871" cy="500935"/>
          </a:xfrm>
          <a:prstGeom prst="rect">
            <a:avLst/>
          </a:prstGeom>
        </p:spPr>
        <p:txBody>
          <a:bodyPr vert="horz" lIns="96587" tIns="48295" rIns="96587" bIns="4829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3" y="9516039"/>
            <a:ext cx="2984871" cy="500935"/>
          </a:xfrm>
          <a:prstGeom prst="rect">
            <a:avLst/>
          </a:prstGeom>
        </p:spPr>
        <p:txBody>
          <a:bodyPr vert="horz" lIns="96587" tIns="48295" rIns="96587" bIns="48295" rtlCol="0" anchor="b"/>
          <a:lstStyle>
            <a:lvl1pPr algn="r">
              <a:defRPr sz="1300"/>
            </a:lvl1pPr>
          </a:lstStyle>
          <a:p>
            <a:fld id="{FC8CE625-47E8-45DA-8A48-E7804FAB9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4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CE625-47E8-45DA-8A48-E7804FAB9E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8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CE625-47E8-45DA-8A48-E7804FAB9EA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24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70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45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8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2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78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4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91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72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7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50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2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87918-ECB5-4D5A-9BC1-90C9DC08257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6998E-D750-4E89-B0E7-C1732393F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18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あります。Twitterの公式アイコンデータ（バード、リプライ、リツイート、ライク） | WordPressのための便利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2" y="7718679"/>
            <a:ext cx="823244" cy="82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グループ化 16"/>
          <p:cNvGrpSpPr/>
          <p:nvPr/>
        </p:nvGrpSpPr>
        <p:grpSpPr>
          <a:xfrm>
            <a:off x="3780093" y="2437259"/>
            <a:ext cx="2888413" cy="733133"/>
            <a:chOff x="3701912" y="2003310"/>
            <a:chExt cx="3205840" cy="765880"/>
          </a:xfrm>
        </p:grpSpPr>
        <p:pic>
          <p:nvPicPr>
            <p:cNvPr id="77" name="図 76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E390F217-611C-4A47-962D-AA6A848737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61" r="30790" b="33601"/>
            <a:stretch/>
          </p:blipFill>
          <p:spPr>
            <a:xfrm>
              <a:off x="6293220" y="2003310"/>
              <a:ext cx="614532" cy="765880"/>
            </a:xfrm>
            <a:prstGeom prst="rect">
              <a:avLst/>
            </a:prstGeom>
          </p:spPr>
        </p:pic>
        <p:sp>
          <p:nvSpPr>
            <p:cNvPr id="72" name="テキスト ボックス 71"/>
            <p:cNvSpPr txBox="1"/>
            <p:nvPr/>
          </p:nvSpPr>
          <p:spPr>
            <a:xfrm>
              <a:off x="3701912" y="2228872"/>
              <a:ext cx="2970756" cy="450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藤和マッサージｃｈ</a:t>
              </a:r>
              <a:endPara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9" name="1 つの角を切り取った四角形 8"/>
          <p:cNvSpPr/>
          <p:nvPr/>
        </p:nvSpPr>
        <p:spPr>
          <a:xfrm>
            <a:off x="3198739" y="3158169"/>
            <a:ext cx="3521133" cy="1035576"/>
          </a:xfrm>
          <a:prstGeom prst="snip1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0" name="図 5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390F217-611C-4A47-962D-AA6A8487371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r="30790" b="33601"/>
          <a:stretch/>
        </p:blipFill>
        <p:spPr>
          <a:xfrm>
            <a:off x="21967" y="5625"/>
            <a:ext cx="965238" cy="1202959"/>
          </a:xfrm>
          <a:prstGeom prst="rect">
            <a:avLst/>
          </a:prstGeom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268760" y="403151"/>
            <a:ext cx="4933950" cy="733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2800" kern="10" spc="0" dirty="0">
                <a:ln>
                  <a:noFill/>
                </a:ln>
                <a:solidFill>
                  <a:srgbClr val="000000"/>
                </a:solidFill>
                <a:effectLst>
                  <a:outerShdw dist="81320" dir="2319588" algn="ctr" rotWithShape="0">
                    <a:srgbClr val="B2B2B2">
                      <a:alpha val="80000"/>
                    </a:srgbClr>
                  </a:outerShdw>
                </a:effectLst>
                <a:latin typeface="HG創英角ﾎﾟｯﾌﾟ体"/>
                <a:ea typeface="HG創英角ﾎﾟｯﾌﾟ体"/>
              </a:rPr>
              <a:t>藤和けんこう通信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3679" y="2072680"/>
            <a:ext cx="68323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93986"/>
              </p:ext>
            </p:extLst>
          </p:nvPr>
        </p:nvGraphicFramePr>
        <p:xfrm>
          <a:off x="738907" y="1280592"/>
          <a:ext cx="5380186" cy="331088"/>
        </p:xfrm>
        <a:graphic>
          <a:graphicData uri="http://schemas.openxmlformats.org/drawingml/2006/table">
            <a:tbl>
              <a:tblPr/>
              <a:tblGrid>
                <a:gridCol w="213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月号　</a:t>
                      </a: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VOL.140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藤和マッサージチャンネルのご案内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-3967" y="0"/>
            <a:ext cx="6858288" cy="9906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84784" y="128464"/>
            <a:ext cx="8675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と　う　わ</a:t>
            </a:r>
          </a:p>
        </p:txBody>
      </p:sp>
      <p:sp>
        <p:nvSpPr>
          <p:cNvPr id="20" name="対角する 2 つの角を切り取った四角形 19"/>
          <p:cNvSpPr/>
          <p:nvPr/>
        </p:nvSpPr>
        <p:spPr>
          <a:xfrm>
            <a:off x="118221" y="2172902"/>
            <a:ext cx="6680839" cy="5444394"/>
          </a:xfrm>
          <a:prstGeom prst="snip2DiagRect">
            <a:avLst>
              <a:gd name="adj1" fmla="val 0"/>
              <a:gd name="adj2" fmla="val 17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6"/>
          <a:srcRect t="37637" b="35483"/>
          <a:stretch/>
        </p:blipFill>
        <p:spPr>
          <a:xfrm>
            <a:off x="3198739" y="2299761"/>
            <a:ext cx="1708007" cy="459106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3212976" y="3467147"/>
            <a:ext cx="3607152" cy="63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AR P丸ゴシック体M" panose="020B0600010101010101"/>
              </a:rPr>
              <a:t>股関節脱臼しやすい危険な動き</a:t>
            </a:r>
            <a:br>
              <a:rPr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ea typeface="AR P丸ゴシック体M" panose="020B0600010101010101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AR P丸ゴシック体M" panose="020B0600010101010101"/>
              </a:rPr>
              <a:t>大腿骨骨折後・股関節症・人工股関節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AR P丸ゴシック体M" panose="020B0600010101010101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273933" y="4193275"/>
            <a:ext cx="5122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動画内容の概要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12976" y="3152800"/>
            <a:ext cx="3535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今月のおすすめ動画紹介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2005" y="5125128"/>
            <a:ext cx="530223" cy="530223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2155248" y="5717350"/>
            <a:ext cx="905760" cy="417334"/>
            <a:chOff x="5819772" y="7651089"/>
            <a:chExt cx="905760" cy="417334"/>
          </a:xfrm>
        </p:grpSpPr>
        <p:sp>
          <p:nvSpPr>
            <p:cNvPr id="49" name="角丸四角形吹き出し 48"/>
            <p:cNvSpPr/>
            <p:nvPr/>
          </p:nvSpPr>
          <p:spPr>
            <a:xfrm>
              <a:off x="5819772" y="7651089"/>
              <a:ext cx="900100" cy="417334"/>
            </a:xfrm>
            <a:prstGeom prst="wedgeRoundRectCallout">
              <a:avLst>
                <a:gd name="adj1" fmla="val -34973"/>
                <a:gd name="adj2" fmla="val 76930"/>
                <a:gd name="adj3" fmla="val 16667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19B239BB-A545-4B63-8DC4-2BAD2B4B5AC0}"/>
                </a:ext>
              </a:extLst>
            </p:cNvPr>
            <p:cNvSpPr txBox="1"/>
            <p:nvPr/>
          </p:nvSpPr>
          <p:spPr>
            <a:xfrm>
              <a:off x="5831117" y="7659701"/>
              <a:ext cx="8944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コメントも</a:t>
              </a:r>
              <a:endPara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お気軽に</a:t>
              </a: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28" y="4039621"/>
            <a:ext cx="1129377" cy="1129377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1259463" y="4175320"/>
            <a:ext cx="18871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スマートフォンの方は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から動画紹介のページへ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移動できます。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パソコンの方は、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「藤和マッサージｃｈ」で検索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955" y="4808984"/>
            <a:ext cx="177005" cy="177005"/>
          </a:xfrm>
          <a:prstGeom prst="rect">
            <a:avLst/>
          </a:prstGeom>
        </p:spPr>
      </p:pic>
      <p:grpSp>
        <p:nvGrpSpPr>
          <p:cNvPr id="26" name="グループ化 25"/>
          <p:cNvGrpSpPr/>
          <p:nvPr/>
        </p:nvGrpSpPr>
        <p:grpSpPr>
          <a:xfrm>
            <a:off x="188640" y="5241032"/>
            <a:ext cx="1887185" cy="898384"/>
            <a:chOff x="188640" y="5378647"/>
            <a:chExt cx="1887185" cy="898384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222751" y="5378647"/>
              <a:ext cx="1764198" cy="338554"/>
            </a:xfrm>
            <a:prstGeom prst="rect">
              <a:avLst/>
            </a:prstGeom>
            <a:solidFill>
              <a:srgbClr val="FF3F3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チャンネル登録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88640" y="5695146"/>
              <a:ext cx="188718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チャンネル登録者数</a:t>
              </a:r>
              <a:endPara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“</a:t>
              </a:r>
              <a:r>
                <a:rPr lang="en-US" altLang="ja-JP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1.47</a:t>
              </a:r>
              <a:r>
                <a:rPr lang="ja-JP" altLang="en-US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万</a:t>
              </a:r>
              <a:r>
                <a:rPr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人”到達</a:t>
              </a:r>
              <a:endPara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皆様のご登録、感謝致します</a:t>
              </a:r>
              <a:endPara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22751" y="5673080"/>
              <a:ext cx="1764198" cy="603951"/>
            </a:xfrm>
            <a:prstGeom prst="rect">
              <a:avLst/>
            </a:prstGeom>
            <a:noFill/>
            <a:ln>
              <a:solidFill>
                <a:srgbClr val="FF3F3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9B239BB-A545-4B63-8DC4-2BAD2B4B5AC0}"/>
              </a:ext>
            </a:extLst>
          </p:cNvPr>
          <p:cNvSpPr txBox="1"/>
          <p:nvPr/>
        </p:nvSpPr>
        <p:spPr>
          <a:xfrm>
            <a:off x="2634503" y="5409335"/>
            <a:ext cx="678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イイネ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22751" y="6414548"/>
            <a:ext cx="3134241" cy="1078854"/>
            <a:chOff x="222751" y="6414548"/>
            <a:chExt cx="3134241" cy="1078854"/>
          </a:xfrm>
        </p:grpSpPr>
        <p:sp>
          <p:nvSpPr>
            <p:cNvPr id="2" name="角丸四角形 1"/>
            <p:cNvSpPr/>
            <p:nvPr/>
          </p:nvSpPr>
          <p:spPr>
            <a:xfrm>
              <a:off x="222751" y="6414548"/>
              <a:ext cx="2975988" cy="107885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836712" y="6426450"/>
              <a:ext cx="16877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●</a:t>
              </a:r>
              <a:r>
                <a:rPr lang="en-US" altLang="ja-JP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YouTube</a:t>
              </a:r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　発信者●　</a:t>
              </a:r>
              <a:endParaRPr lang="en-US" altLang="ja-JP" sz="11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054058" y="6703839"/>
              <a:ext cx="2302934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・藤和ビジョン株式会社代表</a:t>
              </a:r>
              <a:endParaRPr lang="en-US" altLang="ja-JP" sz="11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・鍼灸マッサージ師</a:t>
              </a:r>
              <a:endParaRPr lang="en-US" altLang="ja-JP" sz="11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・元プロ野球トレーナー</a:t>
              </a:r>
              <a:endParaRPr lang="en-US" altLang="ja-JP" sz="11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・</a:t>
              </a:r>
              <a:r>
                <a:rPr lang="en-US" altLang="ja-JP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15</a:t>
              </a:r>
              <a:r>
                <a:rPr lang="ja-JP" altLang="en-US" sz="11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年以上の現場での臨床経験　　</a:t>
              </a:r>
              <a:endParaRPr lang="en-US" altLang="ja-JP" sz="11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grpSp>
          <p:nvGrpSpPr>
            <p:cNvPr id="71" name="グループ化 70"/>
            <p:cNvGrpSpPr/>
            <p:nvPr/>
          </p:nvGrpSpPr>
          <p:grpSpPr>
            <a:xfrm>
              <a:off x="222751" y="6820865"/>
              <a:ext cx="1652437" cy="454064"/>
              <a:chOff x="588343" y="9012410"/>
              <a:chExt cx="1652437" cy="454064"/>
            </a:xfrm>
          </p:grpSpPr>
          <p:sp>
            <p:nvSpPr>
              <p:cNvPr id="73" name="正方形/長方形 72"/>
              <p:cNvSpPr/>
              <p:nvPr/>
            </p:nvSpPr>
            <p:spPr>
              <a:xfrm>
                <a:off x="588343" y="9158697"/>
                <a:ext cx="165243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b="1" dirty="0"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須藤　新　</a:t>
                </a:r>
                <a:endParaRPr lang="en-US" altLang="ja-JP" sz="1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endParaRPr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626240" y="9012410"/>
                <a:ext cx="680417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900" b="1" dirty="0"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すどう　　</a:t>
                </a:r>
                <a:endParaRPr lang="en-US" altLang="ja-JP" sz="9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endParaRPr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1058288" y="9012410"/>
                <a:ext cx="680417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900" b="1" dirty="0"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しん　　</a:t>
                </a:r>
                <a:endParaRPr lang="en-US" altLang="ja-JP" sz="9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endParaRPr>
              </a:p>
            </p:txBody>
          </p:sp>
        </p:grpSp>
      </p:grpSp>
      <p:sp>
        <p:nvSpPr>
          <p:cNvPr id="78" name="テキスト ボックス 77"/>
          <p:cNvSpPr txBox="1"/>
          <p:nvPr/>
        </p:nvSpPr>
        <p:spPr>
          <a:xfrm>
            <a:off x="4417607" y="8037289"/>
            <a:ext cx="205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66FF"/>
                </a:solidFill>
              </a:rPr>
              <a:t>@</a:t>
            </a:r>
            <a:r>
              <a:rPr kumimoji="1" lang="en-US" altLang="ja-JP" dirty="0" err="1">
                <a:solidFill>
                  <a:srgbClr val="0066FF"/>
                </a:solidFill>
              </a:rPr>
              <a:t>towa_massage</a:t>
            </a:r>
            <a:endParaRPr kumimoji="1" lang="ja-JP" altLang="en-US" dirty="0">
              <a:solidFill>
                <a:srgbClr val="0066FF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03168" y="7805876"/>
            <a:ext cx="5462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藤和マッサージ公式</a:t>
            </a:r>
            <a:r>
              <a:rPr kumimoji="1" lang="en-US" altLang="ja-JP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Twitter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では、施術者の一コマを紹介中です！</a:t>
            </a:r>
          </a:p>
        </p:txBody>
      </p:sp>
      <p:sp>
        <p:nvSpPr>
          <p:cNvPr id="82" name="ハート 81"/>
          <p:cNvSpPr/>
          <p:nvPr/>
        </p:nvSpPr>
        <p:spPr>
          <a:xfrm>
            <a:off x="745720" y="8171272"/>
            <a:ext cx="200778" cy="176934"/>
          </a:xfrm>
          <a:prstGeom prst="heart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4" name="図 83">
            <a:extLst>
              <a:ext uri="{FF2B5EF4-FFF2-40B4-BE49-F238E27FC236}">
                <a16:creationId xmlns:a16="http://schemas.microsoft.com/office/drawing/2014/main" id="{11D129A3-ACE9-493E-991B-AA08D3F7C94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6200" b="99500" l="3946" r="96301">
                        <a14:foregroundMark x1="36991" y1="14900" x2="49692" y2="17000"/>
                        <a14:foregroundMark x1="8261" y1="68400" x2="10727" y2="83100"/>
                        <a14:foregroundMark x1="90629" y1="67200" x2="90629" y2="79900"/>
                        <a14:foregroundMark x1="36745" y1="71900" x2="36745" y2="99500"/>
                        <a14:foregroundMark x1="38594" y1="12000" x2="42170" y2="30500"/>
                        <a14:foregroundMark x1="53514" y1="12000" x2="50308" y2="16700"/>
                        <a14:foregroundMark x1="23798" y1="38300" x2="13440" y2="34100"/>
                        <a14:foregroundMark x1="29100" y1="35300" x2="57830" y2="6200"/>
                        <a14:foregroundMark x1="57830" y1="6200" x2="22811" y2="32100"/>
                        <a14:foregroundMark x1="22811" y1="32100" x2="61652" y2="11400"/>
                        <a14:foregroundMark x1="61652" y1="11400" x2="66091" y2="24700"/>
                        <a14:foregroundMark x1="8631" y1="81800" x2="7522" y2="75400"/>
                        <a14:foregroundMark x1="4932" y1="78300" x2="4192" y2="76500"/>
                        <a14:foregroundMark x1="90382" y1="65700" x2="93218" y2="76100"/>
                        <a14:foregroundMark x1="93218" y1="67300" x2="96301" y2="73500"/>
                        <a14:backgroundMark x1="82244" y1="10300" x2="88656" y2="1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42" b="3811"/>
          <a:stretch/>
        </p:blipFill>
        <p:spPr>
          <a:xfrm>
            <a:off x="5927268" y="8576066"/>
            <a:ext cx="496853" cy="529712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5885" y="9132905"/>
            <a:ext cx="619951" cy="702219"/>
          </a:xfrm>
          <a:prstGeom prst="rect">
            <a:avLst/>
          </a:prstGeom>
        </p:spPr>
      </p:pic>
      <p:sp>
        <p:nvSpPr>
          <p:cNvPr id="86" name="角丸四角形吹き出し 85"/>
          <p:cNvSpPr/>
          <p:nvPr/>
        </p:nvSpPr>
        <p:spPr>
          <a:xfrm>
            <a:off x="333961" y="8465035"/>
            <a:ext cx="5501400" cy="653367"/>
          </a:xfrm>
          <a:prstGeom prst="wedgeRoundRectCallout">
            <a:avLst>
              <a:gd name="adj1" fmla="val 51450"/>
              <a:gd name="adj2" fmla="val 9755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吹き出し 86"/>
          <p:cNvSpPr/>
          <p:nvPr/>
        </p:nvSpPr>
        <p:spPr>
          <a:xfrm>
            <a:off x="1132232" y="9205593"/>
            <a:ext cx="5501400" cy="551097"/>
          </a:xfrm>
          <a:prstGeom prst="wedgeRoundRectCallout">
            <a:avLst>
              <a:gd name="adj1" fmla="val -51913"/>
              <a:gd name="adj2" fmla="val 11483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95848" y="9273480"/>
            <a:ext cx="53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rgbClr val="0F1419"/>
                </a:solidFill>
                <a:latin typeface="Segoe UI" panose="020B0502040204020203" pitchFamily="34" charset="0"/>
                <a:ea typeface="BIZ UDP明朝 Medium" panose="02020500000000000000" pitchFamily="18" charset="-128"/>
              </a:rPr>
              <a:t>ご高齢者様の抱える不定愁訴に不眠がある。体を休め、回復させることで日々の活動が安定します。どんなに効果的な運動をしても、寝ないとそれは身にならない。やはり睡眠、食事、運動。</a:t>
            </a:r>
            <a:endParaRPr lang="en-US" altLang="ja-JP" sz="10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3961" y="8504987"/>
            <a:ext cx="55473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要介護</a:t>
            </a:r>
            <a:r>
              <a:rPr lang="en-US" altLang="ja-JP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の状態で、退院できるのか、退院して果たしてマッサージを覚えているか心配でしたが・・・</a:t>
            </a:r>
            <a:endParaRPr lang="en-US" altLang="ja-JP" sz="10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穏やかな笑顔で受け入れていただきました。一人一人の患者様ともっと向き合うチャンス。頑張りましょう☆</a:t>
            </a:r>
            <a:endParaRPr lang="en-US" altLang="ja-JP" sz="10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355136" y="4940950"/>
            <a:ext cx="35254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大腿骨骨折後や股関節症、人工股関節の患者様の場合、足をねじる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内旋・外旋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の動きは股関節への負担が大きくなります。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B47F293-2892-4328-9EC6-2D318E82DFB0}"/>
              </a:ext>
            </a:extLst>
          </p:cNvPr>
          <p:cNvSpPr txBox="1"/>
          <p:nvPr/>
        </p:nvSpPr>
        <p:spPr>
          <a:xfrm>
            <a:off x="3355136" y="4497642"/>
            <a:ext cx="3390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股関節（足の付け根）の運動は、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屈曲・伸展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内旋・外旋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内転・外転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方向があります。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0426A51-33F5-4073-AB9F-553E45B77CAA}"/>
              </a:ext>
            </a:extLst>
          </p:cNvPr>
          <p:cNvSpPr txBox="1"/>
          <p:nvPr/>
        </p:nvSpPr>
        <p:spPr>
          <a:xfrm>
            <a:off x="3355136" y="5606169"/>
            <a:ext cx="3525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特に、股関節の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屈曲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内旋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内転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の動きで股関節脱臼のリスクが高まるため、注意が必要です。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5A9D125-5570-4C6C-B399-B127D47378C6}"/>
              </a:ext>
            </a:extLst>
          </p:cNvPr>
          <p:cNvSpPr txBox="1"/>
          <p:nvPr/>
        </p:nvSpPr>
        <p:spPr>
          <a:xfrm>
            <a:off x="3363490" y="6121779"/>
            <a:ext cx="35254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日常生活では、正座から足を外に崩すような「割り座」や足を組むような動作が、股関節への負担が大きいため、注意が必要です。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76163AC9-2602-4629-9BF2-C5AD4AA51468}"/>
              </a:ext>
            </a:extLst>
          </p:cNvPr>
          <p:cNvSpPr txBox="1"/>
          <p:nvPr/>
        </p:nvSpPr>
        <p:spPr>
          <a:xfrm>
            <a:off x="3363490" y="6806226"/>
            <a:ext cx="35254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低い椅子からの立ち上がり時などにも、股関節への負担は大きくなります。大腿骨骨折後、股関節症、人工股関節など、股関節に不安のある場合は、注意しましょう。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1B51767-6025-4727-AE3E-915BCDC69746}"/>
              </a:ext>
            </a:extLst>
          </p:cNvPr>
          <p:cNvSpPr/>
          <p:nvPr/>
        </p:nvSpPr>
        <p:spPr>
          <a:xfrm flipH="1">
            <a:off x="3295303" y="4565986"/>
            <a:ext cx="45719" cy="34428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BFBEF98-27FF-4C14-B015-034F1D1E806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54029" t="40175" r="19698" b="33749"/>
          <a:stretch/>
        </p:blipFill>
        <p:spPr>
          <a:xfrm>
            <a:off x="203991" y="2362435"/>
            <a:ext cx="2867984" cy="1600392"/>
          </a:xfrm>
          <a:prstGeom prst="rect">
            <a:avLst/>
          </a:prstGeom>
        </p:spPr>
      </p:pic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AB76427-13C6-4B76-B7DD-E979ABCD1255}"/>
              </a:ext>
            </a:extLst>
          </p:cNvPr>
          <p:cNvSpPr/>
          <p:nvPr/>
        </p:nvSpPr>
        <p:spPr>
          <a:xfrm flipH="1">
            <a:off x="3295301" y="5646410"/>
            <a:ext cx="45719" cy="34428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E4B8682-ED1D-4421-AA17-785194AD99B4}"/>
              </a:ext>
            </a:extLst>
          </p:cNvPr>
          <p:cNvSpPr/>
          <p:nvPr/>
        </p:nvSpPr>
        <p:spPr>
          <a:xfrm flipH="1">
            <a:off x="3295302" y="5011448"/>
            <a:ext cx="45719" cy="4765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2E9D035-7281-4372-926B-39ABD0E4E072}"/>
              </a:ext>
            </a:extLst>
          </p:cNvPr>
          <p:cNvSpPr/>
          <p:nvPr/>
        </p:nvSpPr>
        <p:spPr>
          <a:xfrm flipH="1">
            <a:off x="3292634" y="6193937"/>
            <a:ext cx="45719" cy="4765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B92D625-D9F5-4968-8E44-C00AB46CE4FD}"/>
              </a:ext>
            </a:extLst>
          </p:cNvPr>
          <p:cNvSpPr/>
          <p:nvPr/>
        </p:nvSpPr>
        <p:spPr>
          <a:xfrm flipH="1">
            <a:off x="3295301" y="6897671"/>
            <a:ext cx="45719" cy="4765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00A358-9871-1ACC-8655-4EFF1F69CD79}"/>
              </a:ext>
            </a:extLst>
          </p:cNvPr>
          <p:cNvSpPr/>
          <p:nvPr/>
        </p:nvSpPr>
        <p:spPr>
          <a:xfrm>
            <a:off x="14618" y="1677313"/>
            <a:ext cx="68742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200" dirty="0">
                <a:effectLst/>
                <a:ea typeface="HG丸ｺﾞｼｯｸM-PRO"/>
                <a:cs typeface="Times New Roman"/>
              </a:rPr>
              <a:t>発行元：藤和</a:t>
            </a:r>
            <a:r>
              <a:rPr lang="ja-JP" altLang="en-US" sz="1200" dirty="0">
                <a:effectLst/>
                <a:ea typeface="HG丸ｺﾞｼｯｸM-PRO"/>
                <a:cs typeface="Times New Roman"/>
              </a:rPr>
              <a:t>ビジョン株式会社</a:t>
            </a:r>
            <a:r>
              <a:rPr lang="ja-JP" altLang="ja-JP" sz="1200" dirty="0">
                <a:effectLst/>
                <a:ea typeface="HG丸ｺﾞｼｯｸM-PRO"/>
                <a:cs typeface="Times New Roman"/>
              </a:rPr>
              <a:t>（訪問マッサージ</a:t>
            </a:r>
            <a:r>
              <a:rPr lang="ja-JP" altLang="en-US" sz="1200" dirty="0">
                <a:effectLst/>
                <a:ea typeface="HG丸ｺﾞｼｯｸM-PRO"/>
                <a:cs typeface="Times New Roman"/>
              </a:rPr>
              <a:t>・はりきゅう</a:t>
            </a:r>
            <a:r>
              <a:rPr lang="ja-JP" altLang="ja-JP" sz="1200" dirty="0">
                <a:effectLst/>
                <a:ea typeface="HG丸ｺﾞｼｯｸM-PRO"/>
                <a:cs typeface="Times New Roman"/>
              </a:rPr>
              <a:t>）</a:t>
            </a:r>
            <a:endParaRPr lang="en-US" altLang="ja-JP" sz="1200" dirty="0">
              <a:ea typeface="HG丸ｺﾞｼｯｸM-PRO"/>
              <a:cs typeface="Times New Roman"/>
            </a:endParaRPr>
          </a:p>
          <a:p>
            <a:pPr algn="ctr"/>
            <a:r>
              <a:rPr lang="ja-JP" altLang="en-US" sz="1000" dirty="0">
                <a:effectLst/>
                <a:ea typeface="HG丸ｺﾞｼｯｸM-PRO"/>
                <a:cs typeface="Times New Roman"/>
              </a:rPr>
              <a:t>相模原院</a:t>
            </a:r>
            <a:r>
              <a:rPr lang="en-US" altLang="ja-JP" sz="1000" dirty="0">
                <a:effectLst/>
                <a:ea typeface="HG丸ｺﾞｼｯｸM-PRO"/>
                <a:cs typeface="Times New Roman"/>
              </a:rPr>
              <a:t>042-855-0420</a:t>
            </a:r>
            <a:r>
              <a:rPr lang="ja-JP" altLang="en-US" sz="1000" dirty="0">
                <a:effectLst/>
                <a:ea typeface="HG丸ｺﾞｼｯｸM-PRO"/>
                <a:cs typeface="Times New Roman"/>
              </a:rPr>
              <a:t>　町田院</a:t>
            </a:r>
            <a:r>
              <a:rPr lang="en-US" altLang="ja-JP" sz="1000" dirty="0">
                <a:effectLst/>
                <a:ea typeface="HG丸ｺﾞｼｯｸM-PRO"/>
                <a:cs typeface="Times New Roman"/>
              </a:rPr>
              <a:t>042-851-7528</a:t>
            </a:r>
            <a:r>
              <a:rPr lang="ja-JP" altLang="en-US" sz="1000" dirty="0">
                <a:effectLst/>
                <a:ea typeface="HG丸ｺﾞｼｯｸM-PRO"/>
                <a:cs typeface="Times New Roman"/>
              </a:rPr>
              <a:t>　海老名院</a:t>
            </a:r>
            <a:r>
              <a:rPr lang="en-US" altLang="ja-JP" sz="1000" dirty="0">
                <a:effectLst/>
                <a:ea typeface="HG丸ｺﾞｼｯｸM-PRO"/>
                <a:cs typeface="Times New Roman"/>
              </a:rPr>
              <a:t>046-204-5482</a:t>
            </a:r>
            <a:r>
              <a:rPr lang="ja-JP" altLang="en-US" sz="1000" dirty="0">
                <a:effectLst/>
                <a:ea typeface="HG丸ｺﾞｼｯｸM-PRO"/>
                <a:cs typeface="Times New Roman"/>
              </a:rPr>
              <a:t>　</a:t>
            </a:r>
            <a:r>
              <a:rPr lang="ja-JP" altLang="en-US" sz="1000" dirty="0">
                <a:ea typeface="HG丸ｺﾞｼｯｸM-PRO"/>
                <a:cs typeface="Times New Roman"/>
              </a:rPr>
              <a:t>二俣川院</a:t>
            </a:r>
            <a:r>
              <a:rPr lang="en-US" altLang="ja-JP" sz="1000" dirty="0">
                <a:ea typeface="HG丸ｺﾞｼｯｸM-PRO"/>
                <a:cs typeface="Times New Roman"/>
              </a:rPr>
              <a:t>070-6962-0301</a:t>
            </a:r>
            <a:r>
              <a:rPr lang="ja-JP" altLang="en-US" sz="1000" dirty="0">
                <a:ea typeface="HG丸ｺﾞｼｯｸM-PRO"/>
                <a:cs typeface="Times New Roman"/>
              </a:rPr>
              <a:t>　青葉台院</a:t>
            </a:r>
            <a:r>
              <a:rPr lang="en-US" altLang="ja-JP" sz="1000" dirty="0">
                <a:ea typeface="HG丸ｺﾞｼｯｸM-PRO"/>
                <a:cs typeface="Times New Roman"/>
              </a:rPr>
              <a:t>070-6452-4527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432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9F90805-EBAB-4B84-B662-A9412808D0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t="14367" r="30790" b="33601"/>
          <a:stretch/>
        </p:blipFill>
        <p:spPr>
          <a:xfrm>
            <a:off x="1608642" y="8326069"/>
            <a:ext cx="736292" cy="719082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1690575-9ED0-45BA-86B3-0030F7708486}"/>
              </a:ext>
            </a:extLst>
          </p:cNvPr>
          <p:cNvSpPr/>
          <p:nvPr/>
        </p:nvSpPr>
        <p:spPr>
          <a:xfrm>
            <a:off x="1284053" y="2098533"/>
            <a:ext cx="54195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ja-JP" altLang="en-US" sz="1400" u="sng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ja-JP" altLang="en-US" sz="14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ja-JP" altLang="en-US" sz="14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C45ED8A-2347-4758-AF77-76D237AFE63D}"/>
              </a:ext>
            </a:extLst>
          </p:cNvPr>
          <p:cNvSpPr/>
          <p:nvPr/>
        </p:nvSpPr>
        <p:spPr>
          <a:xfrm>
            <a:off x="399775" y="2487350"/>
            <a:ext cx="5971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ja-JP" altLang="en-US" sz="14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ja-JP" altLang="en-US" sz="14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63A47B2-C2AE-4677-A197-A331B0AC74EB}"/>
              </a:ext>
            </a:extLst>
          </p:cNvPr>
          <p:cNvSpPr/>
          <p:nvPr/>
        </p:nvSpPr>
        <p:spPr>
          <a:xfrm>
            <a:off x="2528645" y="8413441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無料体験マッサージ受付ダイヤル</a:t>
            </a:r>
            <a:endParaRPr lang="en-US" altLang="ja-JP" sz="16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☎</a:t>
            </a:r>
            <a:r>
              <a:rPr lang="en-US" altLang="ja-JP" sz="16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0120-103-807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en-US" altLang="ja-JP" sz="16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8D828EF-4E94-416A-80FC-13D19937827E}"/>
              </a:ext>
            </a:extLst>
          </p:cNvPr>
          <p:cNvSpPr/>
          <p:nvPr/>
        </p:nvSpPr>
        <p:spPr>
          <a:xfrm>
            <a:off x="568294" y="9153583"/>
            <a:ext cx="281698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ea typeface="HG丸ｺﾞｼｯｸM-PRO"/>
                <a:cs typeface="Times New Roman"/>
              </a:rPr>
              <a:t>藤和マッサージ</a:t>
            </a:r>
            <a:endParaRPr lang="en-US" altLang="ja-JP" sz="2800" dirty="0">
              <a:ea typeface="HG丸ｺﾞｼｯｸM-PRO"/>
              <a:cs typeface="Times New Roman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C28652A-ED5B-4B01-8482-B135BE72DC21}"/>
              </a:ext>
            </a:extLst>
          </p:cNvPr>
          <p:cNvSpPr/>
          <p:nvPr/>
        </p:nvSpPr>
        <p:spPr>
          <a:xfrm>
            <a:off x="739432" y="9577572"/>
            <a:ext cx="22322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solidFill>
                  <a:prstClr val="black"/>
                </a:solidFill>
                <a:ea typeface="HG丸ｺﾞｼｯｸM-PRO"/>
                <a:cs typeface="Times New Roman"/>
              </a:rPr>
              <a:t>【</a:t>
            </a:r>
            <a:r>
              <a:rPr lang="ja-JP" altLang="ja-JP" sz="1050" dirty="0">
                <a:solidFill>
                  <a:prstClr val="black"/>
                </a:solidFill>
                <a:ea typeface="HG丸ｺﾞｼｯｸM-PRO"/>
                <a:cs typeface="Times New Roman"/>
              </a:rPr>
              <a:t>訪問マッサージ</a:t>
            </a:r>
            <a:r>
              <a:rPr lang="ja-JP" altLang="en-US" sz="1050" dirty="0">
                <a:solidFill>
                  <a:prstClr val="black"/>
                </a:solidFill>
                <a:ea typeface="HG丸ｺﾞｼｯｸM-PRO"/>
                <a:cs typeface="Times New Roman"/>
              </a:rPr>
              <a:t>・はりきゅう</a:t>
            </a:r>
            <a:r>
              <a:rPr lang="en-US" altLang="ja-JP" sz="1050" dirty="0">
                <a:solidFill>
                  <a:prstClr val="black"/>
                </a:solidFill>
                <a:ea typeface="HG丸ｺﾞｼｯｸM-PRO"/>
                <a:cs typeface="Times New Roman"/>
              </a:rPr>
              <a:t>】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FF687DD-1CAD-43CE-AE42-0D9244ABFDE3}"/>
              </a:ext>
            </a:extLst>
          </p:cNvPr>
          <p:cNvSpPr/>
          <p:nvPr/>
        </p:nvSpPr>
        <p:spPr>
          <a:xfrm>
            <a:off x="580210" y="8985448"/>
            <a:ext cx="8675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と　う　わ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E630CBE5-EBC2-450B-8599-431842ADAA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6388" y="2371725"/>
            <a:ext cx="3705225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561584B-0ADA-F156-A248-9BEE042D11DF}"/>
              </a:ext>
            </a:extLst>
          </p:cNvPr>
          <p:cNvSpPr/>
          <p:nvPr/>
        </p:nvSpPr>
        <p:spPr>
          <a:xfrm>
            <a:off x="3385282" y="9040874"/>
            <a:ext cx="30984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相模原院　相模原市南区南台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4-13-23-1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階</a:t>
            </a:r>
            <a:endParaRPr lang="en-US" altLang="ja-JP" sz="10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町田院　　町田市森野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4‐17‐23-2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階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-B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0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海老名院　海老名市大谷北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1-5-9-301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0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二俣川院　</a:t>
            </a:r>
            <a:r>
              <a:rPr lang="zh-CN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横浜市旭区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中沢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1-7-25-202</a:t>
            </a: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青葉台院　横浜市青葉区荏田町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437-1</a:t>
            </a:r>
            <a:endParaRPr lang="ja-JP" altLang="en-US" sz="1000" dirty="0">
              <a:solidFill>
                <a:prstClr val="black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B905BCD-A8DC-404D-ACBE-70172BFE3F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95" y="397480"/>
            <a:ext cx="5577405" cy="7778314"/>
          </a:xfrm>
          <a:prstGeom prst="rect">
            <a:avLst/>
          </a:prstGeom>
        </p:spPr>
      </p:pic>
      <p:sp>
        <p:nvSpPr>
          <p:cNvPr id="6" name="四角形: 対角を切り取る 5">
            <a:extLst>
              <a:ext uri="{FF2B5EF4-FFF2-40B4-BE49-F238E27FC236}">
                <a16:creationId xmlns:a16="http://schemas.microsoft.com/office/drawing/2014/main" id="{1191F623-92E4-B67B-7B38-48583DBDB6D9}"/>
              </a:ext>
            </a:extLst>
          </p:cNvPr>
          <p:cNvSpPr/>
          <p:nvPr/>
        </p:nvSpPr>
        <p:spPr>
          <a:xfrm>
            <a:off x="127934" y="54575"/>
            <a:ext cx="6602129" cy="746222"/>
          </a:xfrm>
          <a:prstGeom prst="snip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Arial" panose="020B0604020202020204" pitchFamily="34" charset="0"/>
              </a:rPr>
              <a:t>四肢麻痺の患者様からのアンケート</a:t>
            </a:r>
            <a:endParaRPr lang="en-US" altLang="ja-JP" sz="20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Arial" panose="020B0604020202020204" pitchFamily="34" charset="0"/>
              </a:rPr>
              <a:t>「施術後は楽になる」とのお声をいただきました。</a:t>
            </a:r>
            <a:endParaRPr lang="en-US" altLang="ja-JP" sz="20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1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22896</TotalTime>
  <Words>516</Words>
  <Application>Microsoft Office PowerPoint</Application>
  <PresentationFormat>A4 210 x 297 mm</PresentationFormat>
  <Paragraphs>57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P丸ゴシック体M</vt:lpstr>
      <vt:lpstr>BIZ UDPゴシック</vt:lpstr>
      <vt:lpstr>BIZ UDP明朝 Medium</vt:lpstr>
      <vt:lpstr>HG丸ｺﾞｼｯｸM-PRO</vt:lpstr>
      <vt:lpstr>HG創英角ﾎﾟｯﾌﾟ体</vt:lpstr>
      <vt:lpstr>Arial</vt:lpstr>
      <vt:lpstr>Calibri</vt:lpstr>
      <vt:lpstr>Segoe UI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TOWA-VISION</dc:creator>
  <cp:lastModifiedBy>towamassage.machida@gmail.com</cp:lastModifiedBy>
  <cp:revision>1558</cp:revision>
  <cp:lastPrinted>2020-12-16T00:09:44Z</cp:lastPrinted>
  <dcterms:created xsi:type="dcterms:W3CDTF">2013-12-27T08:52:12Z</dcterms:created>
  <dcterms:modified xsi:type="dcterms:W3CDTF">2023-07-26T03:56:18Z</dcterms:modified>
</cp:coreProperties>
</file>